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bc69e30f5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bc69e30f5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21bc69e30f5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bc69e30f5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1bc69e30f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bc69e30f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1bc69e30f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db814545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edb814545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1bc69e30f5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21bc69e30f5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bc69e30f5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1bc69e30f5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bc69e30f5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21bc69e30f5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d9e4432ae_1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ed9e4432ae_1_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Note: this is animated and displayed consecutively, so don’t worry about the things on top of each other on the right :)</a:t>
            </a:r>
            <a:endParaRPr/>
          </a:p>
        </p:txBody>
      </p:sp>
      <p:sp>
        <p:nvSpPr>
          <p:cNvPr id="250" name="Google Shape;250;g2ed9e4432ae_1_1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ed9e4432ae_1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ed9e4432ae_1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ed9e4432ae_1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d8e05befc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ed8e05befc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2ed8e05befc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ed3c461104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ed3c461104_2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2ed3c461104_2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d9e4432ae_3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ed9e4432ae_3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Don’t worry I’ll make this prettier</a:t>
            </a:r>
            <a:endParaRPr/>
          </a:p>
        </p:txBody>
      </p:sp>
      <p:sp>
        <p:nvSpPr>
          <p:cNvPr id="294" name="Google Shape;294;g2ed9e4432ae_3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ed695dbc8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ed695dbc82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2ed695dbc82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d7cb0e054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ed7cb0e054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2ed7cb0e054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edcf24ed5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edcf24ed5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edcf24ed5f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dcf24ed5f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edcf24ed5f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edcf24ed5f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dcf24ed5f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edcf24ed5f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2edcf24ed5f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dcf24ed5f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dcf24ed5f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2edcf24ed5f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dcf24ed5f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edcf24ed5f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2edcf24ed5f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edcf24ed5f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edcf24ed5f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2edcf24ed5f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dcf24ed5f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dcf24ed5f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2edcf24ed5f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dcf24ed5f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edcf24ed5f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GB" sz="1100"/>
              <a:t>Distribution Trends Across Multiple Blocks:</a:t>
            </a:r>
            <a:endParaRPr b="1" sz="1100"/>
          </a:p>
          <a:p>
            <a:pPr indent="-298450" lvl="0" marL="457200" rtl="0" algn="l">
              <a:lnSpc>
                <a:spcPct val="115000"/>
              </a:lnSpc>
              <a:spcBef>
                <a:spcPts val="1200"/>
              </a:spcBef>
              <a:spcAft>
                <a:spcPts val="0"/>
              </a:spcAft>
              <a:buClr>
                <a:schemeClr val="dk1"/>
              </a:buClr>
              <a:buSzPts val="1100"/>
              <a:buAutoNum type="arabicPeriod"/>
            </a:pPr>
            <a:r>
              <a:rPr b="1" lang="en-GB" sz="1100"/>
              <a:t>Early Blocks</a:t>
            </a:r>
            <a:endParaRPr b="1" sz="1100"/>
          </a:p>
          <a:p>
            <a:pPr indent="-298450" lvl="1" marL="914400" rtl="0" algn="l">
              <a:lnSpc>
                <a:spcPct val="115000"/>
              </a:lnSpc>
              <a:spcBef>
                <a:spcPts val="0"/>
              </a:spcBef>
              <a:spcAft>
                <a:spcPts val="0"/>
              </a:spcAft>
              <a:buClr>
                <a:schemeClr val="dk1"/>
              </a:buClr>
              <a:buSzPts val="1100"/>
              <a:buChar char="○"/>
            </a:pPr>
            <a:r>
              <a:rPr b="1" lang="en-GB" sz="1100"/>
              <a:t>Observation</a:t>
            </a:r>
            <a:r>
              <a:rPr lang="en-GB" sz="1100"/>
              <a:t>: Minor changes, maintaining broad distributions.</a:t>
            </a:r>
            <a:endParaRPr sz="1100"/>
          </a:p>
          <a:p>
            <a:pPr indent="-298450" lvl="1" marL="914400" rtl="0" algn="l">
              <a:lnSpc>
                <a:spcPct val="115000"/>
              </a:lnSpc>
              <a:spcBef>
                <a:spcPts val="0"/>
              </a:spcBef>
              <a:spcAft>
                <a:spcPts val="0"/>
              </a:spcAft>
              <a:buClr>
                <a:schemeClr val="dk1"/>
              </a:buClr>
              <a:buSzPts val="1100"/>
              <a:buChar char="○"/>
            </a:pPr>
            <a:r>
              <a:rPr b="1" lang="en-GB" sz="1100"/>
              <a:t>Reason</a:t>
            </a:r>
            <a:r>
              <a:rPr lang="en-GB" sz="1100"/>
              <a:t>: Initial layers focus on capturing basic token relationships.</a:t>
            </a:r>
            <a:endParaRPr sz="1100"/>
          </a:p>
          <a:p>
            <a:pPr indent="-298450" lvl="0" marL="457200" rtl="0" algn="l">
              <a:lnSpc>
                <a:spcPct val="115000"/>
              </a:lnSpc>
              <a:spcBef>
                <a:spcPts val="0"/>
              </a:spcBef>
              <a:spcAft>
                <a:spcPts val="0"/>
              </a:spcAft>
              <a:buClr>
                <a:schemeClr val="dk1"/>
              </a:buClr>
              <a:buSzPts val="1100"/>
              <a:buAutoNum type="arabicPeriod"/>
            </a:pPr>
            <a:r>
              <a:rPr b="1" lang="en-GB" sz="1100"/>
              <a:t>Middle Blocks</a:t>
            </a:r>
            <a:endParaRPr b="1" sz="1100"/>
          </a:p>
          <a:p>
            <a:pPr indent="-298450" lvl="1" marL="914400" rtl="0" algn="l">
              <a:lnSpc>
                <a:spcPct val="115000"/>
              </a:lnSpc>
              <a:spcBef>
                <a:spcPts val="0"/>
              </a:spcBef>
              <a:spcAft>
                <a:spcPts val="0"/>
              </a:spcAft>
              <a:buClr>
                <a:schemeClr val="dk1"/>
              </a:buClr>
              <a:buSzPts val="1100"/>
              <a:buChar char="○"/>
            </a:pPr>
            <a:r>
              <a:rPr b="1" lang="en-GB" sz="1100"/>
              <a:t>Observation</a:t>
            </a:r>
            <a:r>
              <a:rPr lang="en-GB" sz="1100"/>
              <a:t>: More noticeable shifts towards meaningful peaks, multi-modal distributions.</a:t>
            </a:r>
            <a:endParaRPr sz="1100"/>
          </a:p>
          <a:p>
            <a:pPr indent="-298450" lvl="1" marL="914400" rtl="0" algn="l">
              <a:lnSpc>
                <a:spcPct val="115000"/>
              </a:lnSpc>
              <a:spcBef>
                <a:spcPts val="0"/>
              </a:spcBef>
              <a:spcAft>
                <a:spcPts val="0"/>
              </a:spcAft>
              <a:buClr>
                <a:schemeClr val="dk1"/>
              </a:buClr>
              <a:buSzPts val="1100"/>
              <a:buChar char="○"/>
            </a:pPr>
            <a:r>
              <a:rPr b="1" lang="en-GB" sz="1100"/>
              <a:t>Reason</a:t>
            </a:r>
            <a:r>
              <a:rPr lang="en-GB" sz="1100"/>
              <a:t>: Mid-layer transformations capture more complex dependencies and relationships.</a:t>
            </a:r>
            <a:endParaRPr sz="1100"/>
          </a:p>
          <a:p>
            <a:pPr indent="-298450" lvl="0" marL="457200" rtl="0" algn="l">
              <a:lnSpc>
                <a:spcPct val="115000"/>
              </a:lnSpc>
              <a:spcBef>
                <a:spcPts val="0"/>
              </a:spcBef>
              <a:spcAft>
                <a:spcPts val="0"/>
              </a:spcAft>
              <a:buClr>
                <a:schemeClr val="dk1"/>
              </a:buClr>
              <a:buSzPts val="1100"/>
              <a:buAutoNum type="arabicPeriod"/>
            </a:pPr>
            <a:r>
              <a:rPr b="1" lang="en-GB" sz="1100"/>
              <a:t>Late Blocks</a:t>
            </a:r>
            <a:endParaRPr b="1" sz="1100"/>
          </a:p>
          <a:p>
            <a:pPr indent="-298450" lvl="1" marL="914400" rtl="0" algn="l">
              <a:lnSpc>
                <a:spcPct val="115000"/>
              </a:lnSpc>
              <a:spcBef>
                <a:spcPts val="0"/>
              </a:spcBef>
              <a:spcAft>
                <a:spcPts val="0"/>
              </a:spcAft>
              <a:buClr>
                <a:schemeClr val="dk1"/>
              </a:buClr>
              <a:buSzPts val="1100"/>
              <a:buChar char="○"/>
            </a:pPr>
            <a:r>
              <a:rPr b="1" lang="en-GB" sz="1100"/>
              <a:t>Observation</a:t>
            </a:r>
            <a:r>
              <a:rPr lang="en-GB" sz="1100"/>
              <a:t>: Highly focused distributions, strong peaks at specific values, often near the last token.</a:t>
            </a:r>
            <a:endParaRPr sz="1100"/>
          </a:p>
          <a:p>
            <a:pPr indent="-298450" lvl="1" marL="914400" rtl="0" algn="l">
              <a:lnSpc>
                <a:spcPct val="115000"/>
              </a:lnSpc>
              <a:spcBef>
                <a:spcPts val="0"/>
              </a:spcBef>
              <a:spcAft>
                <a:spcPts val="0"/>
              </a:spcAft>
              <a:buClr>
                <a:schemeClr val="dk1"/>
              </a:buClr>
              <a:buSzPts val="1100"/>
              <a:buChar char="○"/>
            </a:pPr>
            <a:r>
              <a:rPr b="1" lang="en-GB" sz="1100"/>
              <a:t>Reason</a:t>
            </a:r>
            <a:r>
              <a:rPr lang="en-GB" sz="1100"/>
              <a:t>: Final layers refine the representation to focus on generating the next token with high precision, based on the entire context.</a:t>
            </a:r>
            <a:endParaRPr sz="1100"/>
          </a:p>
          <a:p>
            <a:pPr indent="0" lvl="0" marL="0" rtl="0" algn="l">
              <a:spcBef>
                <a:spcPts val="1200"/>
              </a:spcBef>
              <a:spcAft>
                <a:spcPts val="0"/>
              </a:spcAft>
              <a:buNone/>
            </a:pPr>
            <a:r>
              <a:t/>
            </a:r>
            <a:endParaRPr/>
          </a:p>
        </p:txBody>
      </p:sp>
      <p:sp>
        <p:nvSpPr>
          <p:cNvPr id="386" name="Google Shape;386;g2edcf24ed5f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edcf24ed5f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edcf24ed5f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2edcf24ed5f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edcf24ed5f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edcf24ed5f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2edcf24ed5f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edcf24ed5f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edcf24ed5f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2edcf24ed5f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ed7cb0e054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ed7cb0e054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2ed7cb0e054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d9e4432ae_3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ed9e4432ae_3_2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2ed9e4432ae_3_2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ed9e4432ae_3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ed9e4432ae_3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Don’t worry I’ll make this prettier</a:t>
            </a:r>
            <a:endParaRPr/>
          </a:p>
        </p:txBody>
      </p:sp>
      <p:sp>
        <p:nvSpPr>
          <p:cNvPr id="440" name="Google Shape;440;g2ed9e4432ae_3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ed9e4432ae_3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ed9e4432ae_3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2ed9e4432ae_3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ed9e4432ae_3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ed9e4432ae_3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2ed9e4432ae_3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d9e4432ae_3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ed9e4432ae_3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2ed9e4432ae_3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dd33e94b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edd33e94bf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2edd33e94bf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ed9e4432ae_3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ed9e4432ae_3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Don’t worry I’ll make this prettier</a:t>
            </a:r>
            <a:endParaRPr/>
          </a:p>
        </p:txBody>
      </p:sp>
      <p:sp>
        <p:nvSpPr>
          <p:cNvPr id="475" name="Google Shape;475;g2ed9e4432ae_3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ed9e4432ae_3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ed9e4432ae_3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2ed9e4432ae_3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ed9e4432ae_3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ed9e4432ae_3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2ed9e4432ae_3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ed9e4432ae_3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ed9e4432ae_3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2ed9e4432ae_3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ed9e4432ae_3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ed9e4432ae_3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2ed9e4432ae_3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ed9e4432ae_3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ed9e4432ae_3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2ed9e4432ae_3_2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edd33e94bf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edd33e94bf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2edd33e94bf_3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ed3c461104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ed3c461104_2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2ed3c461104_2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d3c461104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ed3c461104_2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 think this falls in the technical approach - No, I think this is theory and background. In technical approach I talk about what *we* did, what kind of analyses we conducted and how etc., not about how Transformers work in general.</a:t>
            </a:r>
            <a:endParaRPr/>
          </a:p>
          <a:p>
            <a:pPr indent="0" lvl="0" marL="0" rtl="0" algn="l">
              <a:spcBef>
                <a:spcPts val="0"/>
              </a:spcBef>
              <a:spcAft>
                <a:spcPts val="0"/>
              </a:spcAft>
              <a:buNone/>
            </a:pPr>
            <a:r>
              <a:t/>
            </a:r>
            <a:endParaRPr/>
          </a:p>
        </p:txBody>
      </p:sp>
      <p:sp>
        <p:nvSpPr>
          <p:cNvPr id="137" name="Google Shape;137;g2ed3c461104_2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d3c461104_2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d3c461104_2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2ed3c461104_2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dd33e94bf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dd33e94bf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2edd33e94bf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d3c461104_2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d3c461104_2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ed3c461104_2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d3c461104_2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d3c461104_2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Not sure about it. If we should keep this animation or not, </a:t>
            </a:r>
            <a:endParaRPr/>
          </a:p>
        </p:txBody>
      </p:sp>
      <p:sp>
        <p:nvSpPr>
          <p:cNvPr id="172" name="Google Shape;172;g2ed3c461104_2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2"/>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 y="6334316"/>
            <a:ext cx="12192000"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26" name="Google Shape;26;p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3"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2"/>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3" name="Shape 33"/>
        <p:cNvGrpSpPr/>
        <p:nvPr/>
      </p:nvGrpSpPr>
      <p:grpSpPr>
        <a:xfrm>
          <a:off x="0" y="0"/>
          <a:ext cx="0" cy="0"/>
          <a:chOff x="0" y="0"/>
          <a:chExt cx="0" cy="0"/>
        </a:xfrm>
      </p:grpSpPr>
      <p:sp>
        <p:nvSpPr>
          <p:cNvPr id="34" name="Google Shape;34;p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8" name="Google Shape;38;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41" name="Google Shape;41;p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 type="body"/>
          </p:nvPr>
        </p:nvSpPr>
        <p:spPr>
          <a:xfrm>
            <a:off x="1097280" y="1845734"/>
            <a:ext cx="4937760" cy="4023359"/>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5" name="Google Shape;45;p5"/>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 name="Google Shape;46;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6"/>
          <p:cNvSpPr txBox="1"/>
          <p:nvPr>
            <p:ph idx="2" type="body"/>
          </p:nvPr>
        </p:nvSpPr>
        <p:spPr>
          <a:xfrm>
            <a:off x="1097280" y="2582335"/>
            <a:ext cx="4937760" cy="32867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6"/>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4" name="Google Shape;54;p6"/>
          <p:cNvSpPr txBox="1"/>
          <p:nvPr>
            <p:ph idx="4" type="body"/>
          </p:nvPr>
        </p:nvSpPr>
        <p:spPr>
          <a:xfrm>
            <a:off x="6217920" y="2582334"/>
            <a:ext cx="4937760" cy="32867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3" name="Shape 63"/>
        <p:cNvGrpSpPr/>
        <p:nvPr/>
      </p:nvGrpSpPr>
      <p:grpSpPr>
        <a:xfrm>
          <a:off x="0" y="0"/>
          <a:ext cx="0" cy="0"/>
          <a:chOff x="0" y="0"/>
          <a:chExt cx="0" cy="0"/>
        </a:xfrm>
      </p:grpSpPr>
      <p:sp>
        <p:nvSpPr>
          <p:cNvPr id="64" name="Google Shape;64;p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9"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8"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1097280" y="5074920"/>
            <a:ext cx="10113645"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0"/>
          <p:cNvSpPr/>
          <p:nvPr>
            <p:ph idx="2" type="pic"/>
          </p:nvPr>
        </p:nvSpPr>
        <p:spPr>
          <a:xfrm>
            <a:off x="15" y="0"/>
            <a:ext cx="12191985" cy="4915076"/>
          </a:xfrm>
          <a:prstGeom prst="rect">
            <a:avLst/>
          </a:prstGeom>
          <a:solidFill>
            <a:srgbClr val="BECAD4"/>
          </a:solidFill>
          <a:ln>
            <a:noFill/>
          </a:ln>
        </p:spPr>
      </p:sp>
      <p:sp>
        <p:nvSpPr>
          <p:cNvPr id="83" name="Google Shape;83;p10"/>
          <p:cNvSpPr txBox="1"/>
          <p:nvPr>
            <p:ph idx="1" type="body"/>
          </p:nvPr>
        </p:nvSpPr>
        <p:spPr>
          <a:xfrm>
            <a:off x="1097280" y="5907024"/>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pic>
        <p:nvPicPr>
          <p:cNvPr descr="A silver robot on a yellow background" id="105" name="Google Shape;105;p13"/>
          <p:cNvPicPr preferRelativeResize="0"/>
          <p:nvPr/>
        </p:nvPicPr>
        <p:blipFill rotWithShape="1">
          <a:blip r:embed="rId3">
            <a:alphaModFix amt="35000"/>
          </a:blip>
          <a:srcRect b="8315" l="0" r="0" t="18870"/>
          <a:stretch/>
        </p:blipFill>
        <p:spPr>
          <a:xfrm>
            <a:off x="20" y="10"/>
            <a:ext cx="12191980" cy="6857990"/>
          </a:xfrm>
          <a:prstGeom prst="rect">
            <a:avLst/>
          </a:prstGeom>
          <a:noFill/>
          <a:ln>
            <a:noFill/>
          </a:ln>
        </p:spPr>
      </p:pic>
      <p:sp>
        <p:nvSpPr>
          <p:cNvPr id="106" name="Google Shape;106;p13"/>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GB"/>
              <a:t>Transformers</a:t>
            </a:r>
            <a:endParaRPr/>
          </a:p>
        </p:txBody>
      </p:sp>
      <p:sp>
        <p:nvSpPr>
          <p:cNvPr id="107" name="Google Shape;107;p13"/>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GB">
                <a:solidFill>
                  <a:srgbClr val="262626"/>
                </a:solidFill>
              </a:rPr>
              <a:t>EXPLORING GPT-2 AS A DYNAMICAL SYSTEM</a:t>
            </a:r>
            <a:endParaRPr/>
          </a:p>
          <a:p>
            <a:pPr indent="0" lvl="0" marL="0" rtl="0" algn="l">
              <a:lnSpc>
                <a:spcPct val="90000"/>
              </a:lnSpc>
              <a:spcBef>
                <a:spcPts val="1400"/>
              </a:spcBef>
              <a:spcAft>
                <a:spcPts val="0"/>
              </a:spcAft>
              <a:buSzPts val="2400"/>
              <a:buNone/>
            </a:pPr>
            <a:r>
              <a:t/>
            </a:r>
            <a:endParaRPr>
              <a:solidFill>
                <a:srgbClr val="262626"/>
              </a:solidFill>
            </a:endParaRPr>
          </a:p>
          <a:p>
            <a:pPr indent="0" lvl="0" marL="0" rtl="0" algn="l">
              <a:lnSpc>
                <a:spcPct val="90000"/>
              </a:lnSpc>
              <a:spcBef>
                <a:spcPts val="1400"/>
              </a:spcBef>
              <a:spcAft>
                <a:spcPts val="0"/>
              </a:spcAft>
              <a:buSzPts val="2400"/>
              <a:buNone/>
            </a:pPr>
            <a:r>
              <a:t/>
            </a:r>
            <a:endParaRPr>
              <a:solidFill>
                <a:srgbClr val="262626"/>
              </a:solidFill>
            </a:endParaRPr>
          </a:p>
        </p:txBody>
      </p:sp>
      <p:sp>
        <p:nvSpPr>
          <p:cNvPr id="108" name="Google Shape;108;p1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PHYSICS OF DATA, LABORATORY OF COMPUTATIONAL PHYSICS MOD B</a:t>
            </a:r>
            <a:endParaRPr/>
          </a:p>
        </p:txBody>
      </p:sp>
      <p:sp>
        <p:nvSpPr>
          <p:cNvPr id="109" name="Google Shape;109;p13"/>
          <p:cNvSpPr txBox="1"/>
          <p:nvPr/>
        </p:nvSpPr>
        <p:spPr>
          <a:xfrm>
            <a:off x="1097280" y="5135472"/>
            <a:ext cx="2415900" cy="150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GB" sz="1400" u="none" cap="none" strike="noStrike">
                <a:solidFill>
                  <a:schemeClr val="dk1"/>
                </a:solidFill>
                <a:latin typeface="Calibri"/>
                <a:ea typeface="Calibri"/>
                <a:cs typeface="Calibri"/>
                <a:sym typeface="Calibri"/>
              </a:rPr>
              <a:t>Laura Schulze</a:t>
            </a:r>
            <a:endParaRPr/>
          </a:p>
          <a:p>
            <a:pPr indent="0" lvl="0" marL="0" marR="0" rtl="0" algn="l">
              <a:spcBef>
                <a:spcPts val="0"/>
              </a:spcBef>
              <a:spcAft>
                <a:spcPts val="0"/>
              </a:spcAft>
              <a:buNone/>
            </a:pPr>
            <a:r>
              <a:rPr i="1" lang="en-GB" sz="1400">
                <a:solidFill>
                  <a:schemeClr val="dk1"/>
                </a:solidFill>
                <a:latin typeface="Calibri"/>
                <a:ea typeface="Calibri"/>
                <a:cs typeface="Calibri"/>
                <a:sym typeface="Calibri"/>
              </a:rPr>
              <a:t>Savina Tsichli</a:t>
            </a:r>
            <a:endParaRPr/>
          </a:p>
          <a:p>
            <a:pPr indent="0" lvl="0" marL="0" marR="0" rtl="0" algn="l">
              <a:spcBef>
                <a:spcPts val="0"/>
              </a:spcBef>
              <a:spcAft>
                <a:spcPts val="0"/>
              </a:spcAft>
              <a:buNone/>
            </a:pPr>
            <a:r>
              <a:rPr b="0" i="1" lang="en-GB" sz="1400">
                <a:solidFill>
                  <a:srgbClr val="1F2328"/>
                </a:solidFill>
                <a:latin typeface="Arial"/>
                <a:ea typeface="Arial"/>
                <a:cs typeface="Arial"/>
                <a:sym typeface="Arial"/>
              </a:rPr>
              <a:t>Maryam Gholami Shiri</a:t>
            </a:r>
            <a:endParaRPr/>
          </a:p>
          <a:p>
            <a:pPr indent="0" lvl="0" marL="0" marR="0" rtl="0" algn="l">
              <a:spcBef>
                <a:spcPts val="0"/>
              </a:spcBef>
              <a:spcAft>
                <a:spcPts val="0"/>
              </a:spcAft>
              <a:buNone/>
            </a:pPr>
            <a:r>
              <a:rPr b="0" i="1" lang="en-GB" sz="1400">
                <a:solidFill>
                  <a:srgbClr val="1F2328"/>
                </a:solidFill>
                <a:latin typeface="Arial"/>
                <a:ea typeface="Arial"/>
                <a:cs typeface="Arial"/>
                <a:sym typeface="Arial"/>
              </a:rPr>
              <a:t>Muhammad Usama Qasim</a:t>
            </a:r>
            <a:endParaRPr/>
          </a:p>
          <a:p>
            <a:pPr indent="0" lvl="0" marL="0" marR="0" rtl="0" algn="l">
              <a:spcBef>
                <a:spcPts val="0"/>
              </a:spcBef>
              <a:spcAft>
                <a:spcPts val="0"/>
              </a:spcAft>
              <a:buNone/>
            </a:pPr>
            <a:r>
              <a:t/>
            </a:r>
            <a:endParaRPr b="0" i="0" sz="1800">
              <a:solidFill>
                <a:srgbClr val="1F2328"/>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3"/>
          <p:cNvSpPr txBox="1"/>
          <p:nvPr/>
        </p:nvSpPr>
        <p:spPr>
          <a:xfrm>
            <a:off x="9519386" y="3836369"/>
            <a:ext cx="19635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Prof. Jeff Byers</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6"/>
                                        </p:tgtEl>
                                        <p:attrNameLst>
                                          <p:attrName>style.visibility</p:attrName>
                                        </p:attrNameLst>
                                      </p:cBhvr>
                                      <p:to>
                                        <p:strVal val="visible"/>
                                      </p:to>
                                    </p:set>
                                    <p:animEffect filter="fade" transition="in">
                                      <p:cBhvr>
                                        <p:cTn dur="4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1097280" y="758952"/>
            <a:ext cx="10058400" cy="3566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Technical Approach</a:t>
            </a:r>
            <a:endParaRPr/>
          </a:p>
        </p:txBody>
      </p:sp>
      <p:sp>
        <p:nvSpPr>
          <p:cNvPr id="182" name="Google Shape;182;p22"/>
          <p:cNvSpPr txBox="1"/>
          <p:nvPr>
            <p:ph idx="1" type="body"/>
          </p:nvPr>
        </p:nvSpPr>
        <p:spPr>
          <a:xfrm>
            <a:off x="1097280" y="4453128"/>
            <a:ext cx="10058400" cy="1143000"/>
          </a:xfrm>
          <a:prstGeom prst="rect">
            <a:avLst/>
          </a:prstGeom>
        </p:spPr>
        <p:txBody>
          <a:bodyPr anchorCtr="0" anchor="t" bIns="45700" lIns="91425" spcFirstLastPara="1" rIns="91425" wrap="square" tIns="45700">
            <a:normAutofit/>
          </a:bodyPr>
          <a:lstStyle/>
          <a:p>
            <a:pPr indent="0" lvl="0" marL="0" rtl="0" algn="l">
              <a:spcBef>
                <a:spcPts val="1200"/>
              </a:spcBef>
              <a:spcAft>
                <a:spcPts val="0"/>
              </a:spcAft>
              <a:buNone/>
            </a:pPr>
            <a:r>
              <a:rPr lang="en-GB"/>
              <a:t>Part I: Token representations</a:t>
            </a:r>
            <a:endParaRPr/>
          </a:p>
          <a:p>
            <a:pPr indent="0" lvl="0" marL="0" rtl="0" algn="l">
              <a:spcBef>
                <a:spcPts val="1200"/>
              </a:spcBef>
              <a:spcAft>
                <a:spcPts val="200"/>
              </a:spcAft>
              <a:buNone/>
            </a:pPr>
            <a:r>
              <a:rPr lang="en-GB"/>
              <a:t>Part II: Next token generation</a:t>
            </a:r>
            <a:endParaRPr/>
          </a:p>
        </p:txBody>
      </p:sp>
      <p:sp>
        <p:nvSpPr>
          <p:cNvPr id="183" name="Google Shape;183;p22"/>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b="1" lang="en-GB"/>
              <a:t>Part I</a:t>
            </a:r>
            <a:r>
              <a:rPr lang="en-GB"/>
              <a:t>: Token representations</a:t>
            </a:r>
            <a:endParaRPr/>
          </a:p>
        </p:txBody>
      </p:sp>
      <p:sp>
        <p:nvSpPr>
          <p:cNvPr id="189" name="Google Shape;189;p23"/>
          <p:cNvSpPr txBox="1"/>
          <p:nvPr>
            <p:ph idx="1" type="body"/>
          </p:nvPr>
        </p:nvSpPr>
        <p:spPr>
          <a:xfrm>
            <a:off x="1097280" y="1845734"/>
            <a:ext cx="10058400" cy="4023300"/>
          </a:xfrm>
          <a:prstGeom prst="rect">
            <a:avLst/>
          </a:prstGeom>
          <a:noFill/>
          <a:ln>
            <a:noFill/>
          </a:ln>
        </p:spPr>
        <p:txBody>
          <a:bodyPr anchorCtr="0" anchor="ctr" bIns="45700" lIns="0" spcFirstLastPara="1" rIns="0" wrap="square" tIns="45700">
            <a:normAutofit/>
          </a:bodyPr>
          <a:lstStyle/>
          <a:p>
            <a:pPr indent="-355600" lvl="0" marL="457200" rtl="0" algn="l">
              <a:spcBef>
                <a:spcPts val="0"/>
              </a:spcBef>
              <a:spcAft>
                <a:spcPts val="0"/>
              </a:spcAft>
              <a:buSzPts val="2000"/>
              <a:buChar char="●"/>
            </a:pPr>
            <a:r>
              <a:rPr b="1" lang="en-GB" sz="2200"/>
              <a:t>Goal:</a:t>
            </a:r>
            <a:r>
              <a:rPr lang="en-GB" sz="2200"/>
              <a:t> Gain insights into the transformations of the token representations throughout the GPT2 model</a:t>
            </a:r>
            <a:endParaRPr sz="2200"/>
          </a:p>
          <a:p>
            <a:pPr indent="0" lvl="0" marL="0" rtl="0" algn="l">
              <a:spcBef>
                <a:spcPts val="0"/>
              </a:spcBef>
              <a:spcAft>
                <a:spcPts val="0"/>
              </a:spcAft>
              <a:buNone/>
            </a:pPr>
            <a:r>
              <a:t/>
            </a:r>
            <a:endParaRPr sz="2200"/>
          </a:p>
          <a:p>
            <a:pPr indent="-355600" lvl="0" marL="457200" rtl="0" algn="l">
              <a:spcBef>
                <a:spcPts val="0"/>
              </a:spcBef>
              <a:spcAft>
                <a:spcPts val="0"/>
              </a:spcAft>
              <a:buSzPts val="2000"/>
              <a:buChar char="●"/>
            </a:pPr>
            <a:r>
              <a:rPr b="1" lang="en-GB" sz="2200"/>
              <a:t>Strategy</a:t>
            </a:r>
            <a:r>
              <a:rPr lang="en-GB" sz="2200"/>
              <a:t>:</a:t>
            </a:r>
            <a:endParaRPr sz="2200"/>
          </a:p>
          <a:p>
            <a:pPr indent="-361950" lvl="1" marL="914400" rtl="0" algn="l">
              <a:spcBef>
                <a:spcPts val="1000"/>
              </a:spcBef>
              <a:spcAft>
                <a:spcPts val="0"/>
              </a:spcAft>
              <a:buSzPts val="2100"/>
              <a:buChar char="○"/>
            </a:pPr>
            <a:r>
              <a:rPr lang="en-GB" sz="2100"/>
              <a:t>Collect intermediate token representations from different points throughout the model</a:t>
            </a:r>
            <a:endParaRPr sz="2100"/>
          </a:p>
          <a:p>
            <a:pPr indent="-361950" lvl="1" marL="914400" rtl="0" algn="l">
              <a:spcBef>
                <a:spcPts val="0"/>
              </a:spcBef>
              <a:spcAft>
                <a:spcPts val="0"/>
              </a:spcAft>
              <a:buSzPts val="2100"/>
              <a:buChar char="○"/>
            </a:pPr>
            <a:r>
              <a:rPr lang="en-GB" sz="2100"/>
              <a:t>Calculate pairwise </a:t>
            </a:r>
            <a:r>
              <a:rPr b="1" lang="en-GB" sz="2100"/>
              <a:t>token distances</a:t>
            </a:r>
            <a:endParaRPr b="1" sz="2100"/>
          </a:p>
          <a:p>
            <a:pPr indent="-361950" lvl="1" marL="914400" rtl="0" algn="l">
              <a:spcBef>
                <a:spcPts val="0"/>
              </a:spcBef>
              <a:spcAft>
                <a:spcPts val="0"/>
              </a:spcAft>
              <a:buSzPts val="2100"/>
              <a:buChar char="○"/>
            </a:pPr>
            <a:r>
              <a:rPr lang="en-GB" sz="2100"/>
              <a:t>Investigate distribution of token distances to last token </a:t>
            </a:r>
            <a:endParaRPr sz="2100"/>
          </a:p>
          <a:p>
            <a:pPr indent="-361950" lvl="1" marL="914400" rtl="0" algn="l">
              <a:spcBef>
                <a:spcPts val="0"/>
              </a:spcBef>
              <a:spcAft>
                <a:spcPts val="0"/>
              </a:spcAft>
              <a:buSzPts val="2100"/>
              <a:buChar char="○"/>
            </a:pPr>
            <a:r>
              <a:rPr lang="en-GB" sz="2100"/>
              <a:t>Compute </a:t>
            </a:r>
            <a:r>
              <a:rPr b="1" lang="en-GB" sz="2100"/>
              <a:t>intrinsic dimension</a:t>
            </a:r>
            <a:r>
              <a:rPr lang="en-GB" sz="2100"/>
              <a:t> at each stage</a:t>
            </a:r>
            <a:endParaRPr sz="2300"/>
          </a:p>
        </p:txBody>
      </p:sp>
      <p:sp>
        <p:nvSpPr>
          <p:cNvPr id="190" name="Google Shape;190;p23"/>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PHYSICS OF DATA, LABORATORY OF COMPUTATIONAL PHYSICS MOD B</a:t>
            </a:r>
            <a:endParaRPr/>
          </a:p>
        </p:txBody>
      </p:sp>
      <p:sp>
        <p:nvSpPr>
          <p:cNvPr id="191" name="Google Shape;191;p23"/>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GB"/>
              <a:t>Data acquisition </a:t>
            </a:r>
            <a:r>
              <a:rPr lang="en-GB"/>
              <a:t>&amp; preprocessing</a:t>
            </a:r>
            <a:endParaRPr/>
          </a:p>
        </p:txBody>
      </p:sp>
      <p:sp>
        <p:nvSpPr>
          <p:cNvPr id="197" name="Google Shape;197;p24"/>
          <p:cNvSpPr txBox="1"/>
          <p:nvPr>
            <p:ph idx="11" type="ftr"/>
          </p:nvPr>
        </p:nvSpPr>
        <p:spPr>
          <a:xfrm>
            <a:off x="4800600" y="6459785"/>
            <a:ext cx="4648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PHYSICS OF DATA, LABORATORY OF COMPUTATIONAL PHYSICS MOD B</a:t>
            </a:r>
            <a:endParaRPr/>
          </a:p>
        </p:txBody>
      </p:sp>
      <p:sp>
        <p:nvSpPr>
          <p:cNvPr id="198" name="Google Shape;198;p24"/>
          <p:cNvSpPr txBox="1"/>
          <p:nvPr/>
        </p:nvSpPr>
        <p:spPr>
          <a:xfrm>
            <a:off x="4953000" y="3327650"/>
            <a:ext cx="6447600" cy="2977500"/>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D1D1D1"/>
                </a:solidFill>
              </a:rPr>
              <a:t>hook_handles </a:t>
            </a:r>
            <a:r>
              <a:rPr lang="en-GB" sz="1800">
                <a:solidFill>
                  <a:srgbClr val="D2CD86"/>
                </a:solidFill>
              </a:rPr>
              <a:t>=</a:t>
            </a:r>
            <a:r>
              <a:rPr lang="en-GB" sz="1800">
                <a:solidFill>
                  <a:srgbClr val="D1D1D1"/>
                </a:solidFill>
              </a:rPr>
              <a:t> </a:t>
            </a:r>
            <a:r>
              <a:rPr lang="en-GB" sz="1800">
                <a:solidFill>
                  <a:srgbClr val="D2CD86"/>
                </a:solidFill>
              </a:rPr>
              <a:t>[]</a:t>
            </a:r>
            <a:endParaRPr sz="1800">
              <a:solidFill>
                <a:srgbClr val="D1D1D1"/>
              </a:solidFill>
            </a:endParaRPr>
          </a:p>
          <a:p>
            <a:pPr indent="0" lvl="0" marL="0" rtl="0" algn="l">
              <a:spcBef>
                <a:spcPts val="0"/>
              </a:spcBef>
              <a:spcAft>
                <a:spcPts val="0"/>
              </a:spcAft>
              <a:buNone/>
            </a:pPr>
            <a:r>
              <a:rPr lang="en-GB" sz="1800">
                <a:solidFill>
                  <a:srgbClr val="D1D1D1"/>
                </a:solidFill>
              </a:rPr>
              <a:t>    </a:t>
            </a:r>
            <a:r>
              <a:rPr b="1" lang="en-GB" sz="1800">
                <a:solidFill>
                  <a:srgbClr val="E66170"/>
                </a:solidFill>
              </a:rPr>
              <a:t>for</a:t>
            </a:r>
            <a:r>
              <a:rPr lang="en-GB" sz="1800">
                <a:solidFill>
                  <a:srgbClr val="D1D1D1"/>
                </a:solidFill>
              </a:rPr>
              <a:t> module </a:t>
            </a:r>
            <a:r>
              <a:rPr b="1" lang="en-GB" sz="1800">
                <a:solidFill>
                  <a:srgbClr val="E66170"/>
                </a:solidFill>
              </a:rPr>
              <a:t>in</a:t>
            </a:r>
            <a:r>
              <a:rPr lang="en-GB" sz="1800">
                <a:solidFill>
                  <a:srgbClr val="D1D1D1"/>
                </a:solidFill>
              </a:rPr>
              <a:t> model</a:t>
            </a:r>
            <a:r>
              <a:rPr lang="en-GB" sz="1800">
                <a:solidFill>
                  <a:srgbClr val="D2CD86"/>
                </a:solidFill>
              </a:rPr>
              <a:t>.</a:t>
            </a:r>
            <a:r>
              <a:rPr lang="en-GB" sz="1800">
                <a:solidFill>
                  <a:srgbClr val="D1D1D1"/>
                </a:solidFill>
              </a:rPr>
              <a:t>modules</a:t>
            </a:r>
            <a:r>
              <a:rPr lang="en-GB" sz="1800">
                <a:solidFill>
                  <a:srgbClr val="D2CD86"/>
                </a:solidFill>
              </a:rPr>
              <a:t>():</a:t>
            </a:r>
            <a:endParaRPr sz="1800">
              <a:solidFill>
                <a:srgbClr val="D1D1D1"/>
              </a:solidFill>
            </a:endParaRPr>
          </a:p>
          <a:p>
            <a:pPr indent="0" lvl="0" marL="0" rtl="0" algn="l">
              <a:spcBef>
                <a:spcPts val="0"/>
              </a:spcBef>
              <a:spcAft>
                <a:spcPts val="0"/>
              </a:spcAft>
              <a:buNone/>
            </a:pPr>
            <a:r>
              <a:rPr lang="en-GB" sz="1800">
                <a:solidFill>
                  <a:srgbClr val="D1D1D1"/>
                </a:solidFill>
              </a:rPr>
              <a:t>        handle </a:t>
            </a:r>
            <a:r>
              <a:rPr lang="en-GB" sz="1800">
                <a:solidFill>
                  <a:srgbClr val="D2CD86"/>
                </a:solidFill>
              </a:rPr>
              <a:t>=</a:t>
            </a:r>
            <a:r>
              <a:rPr lang="en-GB" sz="1800">
                <a:solidFill>
                  <a:srgbClr val="D1D1D1"/>
                </a:solidFill>
              </a:rPr>
              <a:t> module</a:t>
            </a:r>
            <a:r>
              <a:rPr lang="en-GB" sz="1800">
                <a:solidFill>
                  <a:srgbClr val="D2CD86"/>
                </a:solidFill>
              </a:rPr>
              <a:t>.</a:t>
            </a:r>
            <a:r>
              <a:rPr lang="en-GB" sz="1800">
                <a:solidFill>
                  <a:srgbClr val="D1D1D1"/>
                </a:solidFill>
              </a:rPr>
              <a:t>register_forward_hook</a:t>
            </a:r>
            <a:r>
              <a:rPr lang="en-GB" sz="1800">
                <a:solidFill>
                  <a:srgbClr val="D2CD86"/>
                </a:solidFill>
              </a:rPr>
              <a:t>(</a:t>
            </a:r>
            <a:r>
              <a:rPr lang="en-GB" sz="1800">
                <a:solidFill>
                  <a:srgbClr val="D1D1D1"/>
                </a:solidFill>
              </a:rPr>
              <a:t>hook</a:t>
            </a:r>
            <a:r>
              <a:rPr lang="en-GB" sz="1800">
                <a:solidFill>
                  <a:srgbClr val="D2CD86"/>
                </a:solidFill>
              </a:rPr>
              <a:t>)</a:t>
            </a:r>
            <a:endParaRPr sz="1800">
              <a:solidFill>
                <a:srgbClr val="D1D1D1"/>
              </a:solidFill>
            </a:endParaRPr>
          </a:p>
          <a:p>
            <a:pPr indent="0" lvl="0" marL="0" rtl="0" algn="l">
              <a:spcBef>
                <a:spcPts val="0"/>
              </a:spcBef>
              <a:spcAft>
                <a:spcPts val="0"/>
              </a:spcAft>
              <a:buNone/>
            </a:pPr>
            <a:r>
              <a:rPr lang="en-GB" sz="1800">
                <a:solidFill>
                  <a:srgbClr val="D1D1D1"/>
                </a:solidFill>
              </a:rPr>
              <a:t>        hook_handles</a:t>
            </a:r>
            <a:r>
              <a:rPr lang="en-GB" sz="1800">
                <a:solidFill>
                  <a:srgbClr val="D2CD86"/>
                </a:solidFill>
              </a:rPr>
              <a:t>.</a:t>
            </a:r>
            <a:r>
              <a:rPr lang="en-GB" sz="1800">
                <a:solidFill>
                  <a:srgbClr val="D1D1D1"/>
                </a:solidFill>
              </a:rPr>
              <a:t>append</a:t>
            </a:r>
            <a:r>
              <a:rPr lang="en-GB" sz="1800">
                <a:solidFill>
                  <a:srgbClr val="D2CD86"/>
                </a:solidFill>
              </a:rPr>
              <a:t>(</a:t>
            </a:r>
            <a:r>
              <a:rPr lang="en-GB" sz="1800">
                <a:solidFill>
                  <a:srgbClr val="D1D1D1"/>
                </a:solidFill>
              </a:rPr>
              <a:t>handle</a:t>
            </a:r>
            <a:r>
              <a:rPr lang="en-GB" sz="1800">
                <a:solidFill>
                  <a:srgbClr val="D2CD86"/>
                </a:solidFill>
              </a:rPr>
              <a:t>)</a:t>
            </a:r>
            <a:endParaRPr sz="1800">
              <a:solidFill>
                <a:srgbClr val="D1D1D1"/>
              </a:solidFill>
            </a:endParaRPr>
          </a:p>
          <a:p>
            <a:pPr indent="0" lvl="0" marL="0" rtl="0" algn="l">
              <a:spcBef>
                <a:spcPts val="0"/>
              </a:spcBef>
              <a:spcAft>
                <a:spcPts val="0"/>
              </a:spcAft>
              <a:buNone/>
            </a:pPr>
            <a:r>
              <a:t/>
            </a:r>
            <a:endParaRPr sz="1800">
              <a:solidFill>
                <a:srgbClr val="D1D1D1"/>
              </a:solidFill>
            </a:endParaRPr>
          </a:p>
          <a:p>
            <a:pPr indent="0" lvl="0" marL="0" rtl="0" algn="l">
              <a:spcBef>
                <a:spcPts val="0"/>
              </a:spcBef>
              <a:spcAft>
                <a:spcPts val="0"/>
              </a:spcAft>
              <a:buNone/>
            </a:pPr>
            <a:r>
              <a:rPr lang="en-GB" sz="1800">
                <a:solidFill>
                  <a:srgbClr val="D1D1D1"/>
                </a:solidFill>
              </a:rPr>
              <a:t> input_ids </a:t>
            </a:r>
            <a:r>
              <a:rPr lang="en-GB" sz="1800">
                <a:solidFill>
                  <a:srgbClr val="D2CD86"/>
                </a:solidFill>
              </a:rPr>
              <a:t>=</a:t>
            </a:r>
            <a:r>
              <a:rPr lang="en-GB" sz="1800">
                <a:solidFill>
                  <a:srgbClr val="D1D1D1"/>
                </a:solidFill>
              </a:rPr>
              <a:t> tokenizer</a:t>
            </a:r>
            <a:r>
              <a:rPr lang="en-GB" sz="1800">
                <a:solidFill>
                  <a:srgbClr val="D2CD86"/>
                </a:solidFill>
              </a:rPr>
              <a:t>.</a:t>
            </a:r>
            <a:r>
              <a:rPr lang="en-GB" sz="1800">
                <a:solidFill>
                  <a:srgbClr val="D1D1D1"/>
                </a:solidFill>
              </a:rPr>
              <a:t>encode</a:t>
            </a:r>
            <a:r>
              <a:rPr lang="en-GB" sz="1800">
                <a:solidFill>
                  <a:srgbClr val="D2CD86"/>
                </a:solidFill>
              </a:rPr>
              <a:t>(</a:t>
            </a:r>
            <a:r>
              <a:rPr lang="en-GB" sz="1800">
                <a:solidFill>
                  <a:srgbClr val="D1D1D1"/>
                </a:solidFill>
              </a:rPr>
              <a:t>prompt</a:t>
            </a:r>
            <a:r>
              <a:rPr lang="en-GB" sz="1800">
                <a:solidFill>
                  <a:srgbClr val="D2CD86"/>
                </a:solidFill>
              </a:rPr>
              <a:t>,</a:t>
            </a:r>
            <a:r>
              <a:rPr lang="en-GB" sz="1800">
                <a:solidFill>
                  <a:srgbClr val="D1D1D1"/>
                </a:solidFill>
              </a:rPr>
              <a:t> return_tensors</a:t>
            </a:r>
            <a:r>
              <a:rPr lang="en-GB" sz="1800">
                <a:solidFill>
                  <a:srgbClr val="D2CD86"/>
                </a:solidFill>
              </a:rPr>
              <a:t>=</a:t>
            </a:r>
            <a:r>
              <a:rPr lang="en-GB" sz="1800">
                <a:solidFill>
                  <a:srgbClr val="02D045"/>
                </a:solidFill>
              </a:rPr>
              <a:t>"</a:t>
            </a:r>
            <a:r>
              <a:rPr lang="en-GB" sz="1800">
                <a:solidFill>
                  <a:srgbClr val="00C4C4"/>
                </a:solidFill>
              </a:rPr>
              <a:t>pt</a:t>
            </a:r>
            <a:r>
              <a:rPr lang="en-GB" sz="1800">
                <a:solidFill>
                  <a:srgbClr val="02D045"/>
                </a:solidFill>
              </a:rPr>
              <a:t>"</a:t>
            </a:r>
            <a:r>
              <a:rPr lang="en-GB" sz="1800">
                <a:solidFill>
                  <a:srgbClr val="D2CD86"/>
                </a:solidFill>
              </a:rPr>
              <a:t>)</a:t>
            </a:r>
            <a:endParaRPr sz="1800">
              <a:solidFill>
                <a:srgbClr val="D1D1D1"/>
              </a:solidFill>
            </a:endParaRPr>
          </a:p>
          <a:p>
            <a:pPr indent="0" lvl="0" marL="0" rtl="0" algn="l">
              <a:spcBef>
                <a:spcPts val="0"/>
              </a:spcBef>
              <a:spcAft>
                <a:spcPts val="0"/>
              </a:spcAft>
              <a:buNone/>
            </a:pPr>
            <a:r>
              <a:t/>
            </a:r>
            <a:endParaRPr sz="1800">
              <a:solidFill>
                <a:srgbClr val="D1D1D1"/>
              </a:solidFill>
            </a:endParaRPr>
          </a:p>
          <a:p>
            <a:pPr indent="0" lvl="0" marL="0" rtl="0" algn="l">
              <a:spcBef>
                <a:spcPts val="0"/>
              </a:spcBef>
              <a:spcAft>
                <a:spcPts val="0"/>
              </a:spcAft>
              <a:buNone/>
            </a:pPr>
            <a:r>
              <a:rPr lang="en-GB" sz="1800">
                <a:solidFill>
                  <a:srgbClr val="9999A9"/>
                </a:solidFill>
              </a:rPr>
              <a:t># Pass the input through the model (this triggers the hooks)</a:t>
            </a:r>
            <a:endParaRPr sz="1800">
              <a:solidFill>
                <a:srgbClr val="D1D1D1"/>
              </a:solidFill>
            </a:endParaRPr>
          </a:p>
          <a:p>
            <a:pPr indent="0" lvl="0" marL="0" rtl="0" algn="l">
              <a:spcBef>
                <a:spcPts val="0"/>
              </a:spcBef>
              <a:spcAft>
                <a:spcPts val="0"/>
              </a:spcAft>
              <a:buNone/>
            </a:pPr>
            <a:r>
              <a:rPr b="1" lang="en-GB" sz="1800">
                <a:solidFill>
                  <a:srgbClr val="E66170"/>
                </a:solidFill>
              </a:rPr>
              <a:t>with</a:t>
            </a:r>
            <a:r>
              <a:rPr lang="en-GB" sz="1800">
                <a:solidFill>
                  <a:srgbClr val="D1D1D1"/>
                </a:solidFill>
              </a:rPr>
              <a:t> torch</a:t>
            </a:r>
            <a:r>
              <a:rPr lang="en-GB" sz="1800">
                <a:solidFill>
                  <a:srgbClr val="D2CD86"/>
                </a:solidFill>
              </a:rPr>
              <a:t>.</a:t>
            </a:r>
            <a:r>
              <a:rPr lang="en-GB" sz="1800">
                <a:solidFill>
                  <a:srgbClr val="D1D1D1"/>
                </a:solidFill>
              </a:rPr>
              <a:t>no_grad</a:t>
            </a:r>
            <a:r>
              <a:rPr lang="en-GB" sz="1800">
                <a:solidFill>
                  <a:srgbClr val="D2CD86"/>
                </a:solidFill>
              </a:rPr>
              <a:t>():</a:t>
            </a:r>
            <a:endParaRPr sz="1800">
              <a:solidFill>
                <a:srgbClr val="D1D1D1"/>
              </a:solidFill>
            </a:endParaRPr>
          </a:p>
          <a:p>
            <a:pPr indent="0" lvl="0" marL="0" rtl="0" algn="l">
              <a:spcBef>
                <a:spcPts val="0"/>
              </a:spcBef>
              <a:spcAft>
                <a:spcPts val="0"/>
              </a:spcAft>
              <a:buNone/>
            </a:pPr>
            <a:r>
              <a:rPr lang="en-GB" sz="1800">
                <a:solidFill>
                  <a:srgbClr val="D1D1D1"/>
                </a:solidFill>
              </a:rPr>
              <a:t>    model</a:t>
            </a:r>
            <a:r>
              <a:rPr lang="en-GB" sz="1800">
                <a:solidFill>
                  <a:srgbClr val="D2CD86"/>
                </a:solidFill>
              </a:rPr>
              <a:t>(</a:t>
            </a:r>
            <a:r>
              <a:rPr lang="en-GB" sz="1800">
                <a:solidFill>
                  <a:srgbClr val="D1D1D1"/>
                </a:solidFill>
              </a:rPr>
              <a:t>input_ids</a:t>
            </a:r>
            <a:r>
              <a:rPr lang="en-GB" sz="1800">
                <a:solidFill>
                  <a:srgbClr val="D2CD86"/>
                </a:solidFill>
              </a:rPr>
              <a:t>)</a:t>
            </a:r>
            <a:endParaRPr sz="1800">
              <a:solidFill>
                <a:srgbClr val="D1D1D1"/>
              </a:solidFill>
            </a:endParaRPr>
          </a:p>
        </p:txBody>
      </p:sp>
      <p:sp>
        <p:nvSpPr>
          <p:cNvPr id="199" name="Google Shape;199;p24"/>
          <p:cNvSpPr txBox="1"/>
          <p:nvPr>
            <p:ph idx="2" type="body"/>
          </p:nvPr>
        </p:nvSpPr>
        <p:spPr>
          <a:xfrm>
            <a:off x="457200" y="3006650"/>
            <a:ext cx="3200400" cy="3298500"/>
          </a:xfrm>
          <a:prstGeom prst="rect">
            <a:avLst/>
          </a:prstGeom>
        </p:spPr>
        <p:txBody>
          <a:bodyPr anchorCtr="0" anchor="ctr" bIns="45700" lIns="91425" spcFirstLastPara="1" rIns="91425" wrap="square" tIns="45700">
            <a:normAutofit/>
          </a:bodyPr>
          <a:lstStyle/>
          <a:p>
            <a:pPr indent="0" lvl="0" marL="0" rtl="0" algn="l">
              <a:spcBef>
                <a:spcPts val="1200"/>
              </a:spcBef>
              <a:spcAft>
                <a:spcPts val="0"/>
              </a:spcAft>
              <a:buNone/>
            </a:pPr>
            <a:r>
              <a:rPr b="1" lang="en-GB" sz="2100">
                <a:solidFill>
                  <a:schemeClr val="lt1"/>
                </a:solidFill>
              </a:rPr>
              <a:t>Step 1:</a:t>
            </a:r>
            <a:r>
              <a:rPr lang="en-GB" sz="2100">
                <a:solidFill>
                  <a:schemeClr val="lt1"/>
                </a:solidFill>
              </a:rPr>
              <a:t> Extract token representations</a:t>
            </a:r>
            <a:endParaRPr sz="2100">
              <a:solidFill>
                <a:schemeClr val="lt1"/>
              </a:solidFill>
            </a:endParaRPr>
          </a:p>
          <a:p>
            <a:pPr indent="0" lvl="0" marL="0" rtl="0" algn="l">
              <a:spcBef>
                <a:spcPts val="1000"/>
              </a:spcBef>
              <a:spcAft>
                <a:spcPts val="0"/>
              </a:spcAft>
              <a:buNone/>
            </a:pPr>
            <a:r>
              <a:t/>
            </a:r>
            <a:endParaRPr sz="2000">
              <a:solidFill>
                <a:schemeClr val="lt1"/>
              </a:solidFill>
            </a:endParaRPr>
          </a:p>
          <a:p>
            <a:pPr indent="-342900" lvl="0" marL="457200" rtl="0" algn="l">
              <a:spcBef>
                <a:spcPts val="0"/>
              </a:spcBef>
              <a:spcAft>
                <a:spcPts val="0"/>
              </a:spcAft>
              <a:buClr>
                <a:schemeClr val="lt1"/>
              </a:buClr>
              <a:buSzPts val="1800"/>
              <a:buChar char="-"/>
            </a:pPr>
            <a:r>
              <a:rPr lang="en-GB" sz="2000">
                <a:solidFill>
                  <a:schemeClr val="lt1"/>
                </a:solidFill>
              </a:rPr>
              <a:t>Define </a:t>
            </a:r>
            <a:r>
              <a:rPr lang="en-GB" sz="2000">
                <a:solidFill>
                  <a:schemeClr val="lt1"/>
                </a:solidFill>
              </a:rPr>
              <a:t>h</a:t>
            </a:r>
            <a:r>
              <a:rPr lang="en-GB" sz="2000">
                <a:solidFill>
                  <a:schemeClr val="lt1"/>
                </a:solidFill>
              </a:rPr>
              <a:t>ook function to save module inputs and output</a:t>
            </a:r>
            <a:endParaRPr sz="2000">
              <a:solidFill>
                <a:schemeClr val="lt1"/>
              </a:solidFill>
            </a:endParaRPr>
          </a:p>
          <a:p>
            <a:pPr indent="-342900" lvl="0" marL="457200" rtl="0" algn="l">
              <a:spcBef>
                <a:spcPts val="1000"/>
              </a:spcBef>
              <a:spcAft>
                <a:spcPts val="0"/>
              </a:spcAft>
              <a:buClr>
                <a:schemeClr val="lt1"/>
              </a:buClr>
              <a:buSzPts val="1800"/>
              <a:buChar char="-"/>
            </a:pPr>
            <a:r>
              <a:rPr lang="en-GB" sz="2000">
                <a:solidFill>
                  <a:schemeClr val="lt1"/>
                </a:solidFill>
              </a:rPr>
              <a:t>Attach to all modules &amp; collect data</a:t>
            </a:r>
            <a:endParaRPr sz="2000">
              <a:solidFill>
                <a:schemeClr val="lt1"/>
              </a:solidFill>
            </a:endParaRPr>
          </a:p>
        </p:txBody>
      </p:sp>
      <p:sp>
        <p:nvSpPr>
          <p:cNvPr id="200" name="Google Shape;200;p24"/>
          <p:cNvSpPr txBox="1"/>
          <p:nvPr/>
        </p:nvSpPr>
        <p:spPr>
          <a:xfrm>
            <a:off x="4953000" y="274325"/>
            <a:ext cx="6447600" cy="2678100"/>
          </a:xfrm>
          <a:prstGeom prst="rect">
            <a:avLst/>
          </a:prstGeom>
          <a:solidFill>
            <a:srgbClr val="3F3F3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D1D1D1"/>
                </a:solidFill>
              </a:rPr>
              <a:t>data </a:t>
            </a:r>
            <a:r>
              <a:rPr lang="en-GB" sz="1800">
                <a:solidFill>
                  <a:srgbClr val="D2CD86"/>
                </a:solidFill>
              </a:rPr>
              <a:t>=</a:t>
            </a:r>
            <a:r>
              <a:rPr lang="en-GB" sz="1800">
                <a:solidFill>
                  <a:srgbClr val="D1D1D1"/>
                </a:solidFill>
              </a:rPr>
              <a:t> </a:t>
            </a:r>
            <a:r>
              <a:rPr lang="en-GB" sz="1800">
                <a:solidFill>
                  <a:srgbClr val="D2CD86"/>
                </a:solidFill>
              </a:rPr>
              <a:t>[] # in/outputs</a:t>
            </a:r>
            <a:endParaRPr sz="1800">
              <a:solidFill>
                <a:srgbClr val="D1D1D1"/>
              </a:solidFill>
            </a:endParaRPr>
          </a:p>
          <a:p>
            <a:pPr indent="0" lvl="0" marL="0" rtl="0" algn="l">
              <a:spcBef>
                <a:spcPts val="0"/>
              </a:spcBef>
              <a:spcAft>
                <a:spcPts val="0"/>
              </a:spcAft>
              <a:buNone/>
            </a:pPr>
            <a:r>
              <a:rPr lang="en-GB" sz="1800">
                <a:solidFill>
                  <a:srgbClr val="D1D1D1"/>
                </a:solidFill>
              </a:rPr>
              <a:t>modules </a:t>
            </a:r>
            <a:r>
              <a:rPr lang="en-GB" sz="1800">
                <a:solidFill>
                  <a:srgbClr val="D2CD86"/>
                </a:solidFill>
              </a:rPr>
              <a:t>=</a:t>
            </a:r>
            <a:r>
              <a:rPr lang="en-GB" sz="1800">
                <a:solidFill>
                  <a:srgbClr val="D1D1D1"/>
                </a:solidFill>
              </a:rPr>
              <a:t> </a:t>
            </a:r>
            <a:r>
              <a:rPr lang="en-GB" sz="1800">
                <a:solidFill>
                  <a:srgbClr val="D2CD86"/>
                </a:solidFill>
              </a:rPr>
              <a:t>[] #module names</a:t>
            </a:r>
            <a:endParaRPr sz="1800">
              <a:solidFill>
                <a:srgbClr val="D1D1D1"/>
              </a:solidFill>
            </a:endParaRPr>
          </a:p>
          <a:p>
            <a:pPr indent="0" lvl="0" marL="0" rtl="0" algn="l">
              <a:spcBef>
                <a:spcPts val="0"/>
              </a:spcBef>
              <a:spcAft>
                <a:spcPts val="0"/>
              </a:spcAft>
              <a:buNone/>
            </a:pPr>
            <a:r>
              <a:t/>
            </a:r>
            <a:endParaRPr sz="1800">
              <a:solidFill>
                <a:srgbClr val="D1D1D1"/>
              </a:solidFill>
            </a:endParaRPr>
          </a:p>
          <a:p>
            <a:pPr indent="0" lvl="0" marL="0" rtl="0" algn="l">
              <a:spcBef>
                <a:spcPts val="0"/>
              </a:spcBef>
              <a:spcAft>
                <a:spcPts val="0"/>
              </a:spcAft>
              <a:buNone/>
            </a:pPr>
            <a:r>
              <a:rPr b="1" lang="en-GB" sz="1800">
                <a:solidFill>
                  <a:srgbClr val="E66170"/>
                </a:solidFill>
              </a:rPr>
              <a:t>def</a:t>
            </a:r>
            <a:r>
              <a:rPr lang="en-GB" sz="1800">
                <a:solidFill>
                  <a:srgbClr val="D1D1D1"/>
                </a:solidFill>
              </a:rPr>
              <a:t> hook</a:t>
            </a:r>
            <a:r>
              <a:rPr lang="en-GB" sz="1800">
                <a:solidFill>
                  <a:srgbClr val="D2CD86"/>
                </a:solidFill>
              </a:rPr>
              <a:t>(</a:t>
            </a:r>
            <a:r>
              <a:rPr lang="en-GB" sz="1800">
                <a:solidFill>
                  <a:srgbClr val="D1D1D1"/>
                </a:solidFill>
              </a:rPr>
              <a:t>module</a:t>
            </a:r>
            <a:r>
              <a:rPr lang="en-GB" sz="1800">
                <a:solidFill>
                  <a:srgbClr val="D2CD86"/>
                </a:solidFill>
              </a:rPr>
              <a:t>,</a:t>
            </a:r>
            <a:r>
              <a:rPr lang="en-GB" sz="1800">
                <a:solidFill>
                  <a:srgbClr val="D1D1D1"/>
                </a:solidFill>
              </a:rPr>
              <a:t> </a:t>
            </a:r>
            <a:r>
              <a:rPr lang="en-GB" sz="1800">
                <a:solidFill>
                  <a:srgbClr val="D1D1D1"/>
                </a:solidFill>
              </a:rPr>
              <a:t>input</a:t>
            </a:r>
            <a:r>
              <a:rPr lang="en-GB" sz="1800">
                <a:solidFill>
                  <a:srgbClr val="D2CD86"/>
                </a:solidFill>
              </a:rPr>
              <a:t>,</a:t>
            </a:r>
            <a:r>
              <a:rPr lang="en-GB" sz="1800">
                <a:solidFill>
                  <a:srgbClr val="D1D1D1"/>
                </a:solidFill>
              </a:rPr>
              <a:t> output</a:t>
            </a:r>
            <a:r>
              <a:rPr lang="en-GB" sz="1800">
                <a:solidFill>
                  <a:srgbClr val="D2CD86"/>
                </a:solidFill>
              </a:rPr>
              <a:t>):</a:t>
            </a:r>
            <a:endParaRPr sz="1800">
              <a:solidFill>
                <a:srgbClr val="D1D1D1"/>
              </a:solidFill>
            </a:endParaRPr>
          </a:p>
          <a:p>
            <a:pPr indent="0" lvl="0" marL="0" rtl="0" algn="l">
              <a:spcBef>
                <a:spcPts val="0"/>
              </a:spcBef>
              <a:spcAft>
                <a:spcPts val="0"/>
              </a:spcAft>
              <a:buNone/>
            </a:pPr>
            <a:r>
              <a:rPr lang="en-GB" sz="1800">
                <a:solidFill>
                  <a:srgbClr val="D1D1D1"/>
                </a:solidFill>
              </a:rPr>
              <a:t>    data</a:t>
            </a:r>
            <a:r>
              <a:rPr lang="en-GB" sz="1800">
                <a:solidFill>
                  <a:srgbClr val="D2CD86"/>
                </a:solidFill>
              </a:rPr>
              <a:t>.</a:t>
            </a:r>
            <a:r>
              <a:rPr lang="en-GB" sz="1800">
                <a:solidFill>
                  <a:srgbClr val="D1D1D1"/>
                </a:solidFill>
              </a:rPr>
              <a:t>append</a:t>
            </a:r>
            <a:r>
              <a:rPr lang="en-GB" sz="1800">
                <a:solidFill>
                  <a:srgbClr val="D2CD86"/>
                </a:solidFill>
              </a:rPr>
              <a:t>(</a:t>
            </a:r>
            <a:r>
              <a:rPr lang="en-GB" sz="1800">
                <a:solidFill>
                  <a:srgbClr val="D1D1D1"/>
                </a:solidFill>
              </a:rPr>
              <a:t>input</a:t>
            </a:r>
            <a:r>
              <a:rPr lang="en-GB" sz="1800">
                <a:solidFill>
                  <a:srgbClr val="D2CD86"/>
                </a:solidFill>
              </a:rPr>
              <a:t>[</a:t>
            </a:r>
            <a:r>
              <a:rPr lang="en-GB" sz="1800">
                <a:solidFill>
                  <a:srgbClr val="008C00"/>
                </a:solidFill>
              </a:rPr>
              <a:t>0</a:t>
            </a:r>
            <a:r>
              <a:rPr lang="en-GB" sz="1800">
                <a:solidFill>
                  <a:srgbClr val="D2CD86"/>
                </a:solidFill>
              </a:rPr>
              <a:t>].</a:t>
            </a:r>
            <a:r>
              <a:rPr lang="en-GB" sz="1800">
                <a:solidFill>
                  <a:srgbClr val="D1D1D1"/>
                </a:solidFill>
              </a:rPr>
              <a:t>detach</a:t>
            </a:r>
            <a:r>
              <a:rPr lang="en-GB" sz="1800">
                <a:solidFill>
                  <a:srgbClr val="D2CD86"/>
                </a:solidFill>
              </a:rPr>
              <a:t>().</a:t>
            </a:r>
            <a:r>
              <a:rPr lang="en-GB" sz="1800">
                <a:solidFill>
                  <a:srgbClr val="D1D1D1"/>
                </a:solidFill>
              </a:rPr>
              <a:t>numpy</a:t>
            </a:r>
            <a:r>
              <a:rPr lang="en-GB" sz="1800">
                <a:solidFill>
                  <a:srgbClr val="D2CD86"/>
                </a:solidFill>
              </a:rPr>
              <a:t>().</a:t>
            </a:r>
            <a:r>
              <a:rPr lang="en-GB" sz="1800">
                <a:solidFill>
                  <a:srgbClr val="D1D1D1"/>
                </a:solidFill>
              </a:rPr>
              <a:t>squeeze</a:t>
            </a:r>
            <a:r>
              <a:rPr lang="en-GB" sz="1800">
                <a:solidFill>
                  <a:srgbClr val="D2CD86"/>
                </a:solidFill>
              </a:rPr>
              <a:t>())</a:t>
            </a:r>
            <a:r>
              <a:rPr lang="en-GB" sz="1800">
                <a:solidFill>
                  <a:srgbClr val="D1D1D1"/>
                </a:solidFill>
              </a:rPr>
              <a:t>    </a:t>
            </a:r>
            <a:endParaRPr sz="1800">
              <a:solidFill>
                <a:srgbClr val="D1D1D1"/>
              </a:solidFill>
            </a:endParaRPr>
          </a:p>
          <a:p>
            <a:pPr indent="0" lvl="0" marL="0" rtl="0" algn="l">
              <a:spcBef>
                <a:spcPts val="0"/>
              </a:spcBef>
              <a:spcAft>
                <a:spcPts val="0"/>
              </a:spcAft>
              <a:buNone/>
            </a:pPr>
            <a:r>
              <a:rPr lang="en-GB" sz="1800">
                <a:solidFill>
                  <a:srgbClr val="D1D1D1"/>
                </a:solidFill>
              </a:rPr>
              <a:t>    modules</a:t>
            </a:r>
            <a:r>
              <a:rPr lang="en-GB" sz="1800">
                <a:solidFill>
                  <a:srgbClr val="D2CD86"/>
                </a:solidFill>
              </a:rPr>
              <a:t>.</a:t>
            </a:r>
            <a:r>
              <a:rPr lang="en-GB" sz="1800">
                <a:solidFill>
                  <a:srgbClr val="D1D1D1"/>
                </a:solidFill>
              </a:rPr>
              <a:t>append</a:t>
            </a:r>
            <a:r>
              <a:rPr lang="en-GB" sz="1800">
                <a:solidFill>
                  <a:srgbClr val="D2CD86"/>
                </a:solidFill>
              </a:rPr>
              <a:t>(</a:t>
            </a:r>
            <a:r>
              <a:rPr b="1" lang="en-GB" sz="1800">
                <a:solidFill>
                  <a:srgbClr val="E66170"/>
                </a:solidFill>
              </a:rPr>
              <a:t>str</a:t>
            </a:r>
            <a:r>
              <a:rPr lang="en-GB" sz="1800">
                <a:solidFill>
                  <a:srgbClr val="D2CD86"/>
                </a:solidFill>
              </a:rPr>
              <a:t>(</a:t>
            </a:r>
            <a:r>
              <a:rPr lang="en-GB" sz="1800">
                <a:solidFill>
                  <a:srgbClr val="D1D1D1"/>
                </a:solidFill>
              </a:rPr>
              <a:t>module</a:t>
            </a:r>
            <a:r>
              <a:rPr lang="en-GB" sz="1800">
                <a:solidFill>
                  <a:srgbClr val="D2CD86"/>
                </a:solidFill>
              </a:rPr>
              <a:t>))</a:t>
            </a:r>
            <a:endParaRPr sz="1800">
              <a:solidFill>
                <a:srgbClr val="D1D1D1"/>
              </a:solidFill>
            </a:endParaRPr>
          </a:p>
          <a:p>
            <a:pPr indent="0" lvl="0" marL="0" rtl="0" algn="l">
              <a:spcBef>
                <a:spcPts val="0"/>
              </a:spcBef>
              <a:spcAft>
                <a:spcPts val="0"/>
              </a:spcAft>
              <a:buNone/>
            </a:pPr>
            <a:r>
              <a:rPr lang="en-GB" sz="1800">
                <a:solidFill>
                  <a:srgbClr val="D1D1D1"/>
                </a:solidFill>
              </a:rPr>
              <a:t>            </a:t>
            </a:r>
            <a:endParaRPr sz="1800">
              <a:solidFill>
                <a:srgbClr val="D1D1D1"/>
              </a:solidFill>
            </a:endParaRPr>
          </a:p>
          <a:p>
            <a:pPr indent="0" lvl="0" marL="0" rtl="0" algn="l">
              <a:spcBef>
                <a:spcPts val="0"/>
              </a:spcBef>
              <a:spcAft>
                <a:spcPts val="0"/>
              </a:spcAft>
              <a:buNone/>
            </a:pPr>
            <a:r>
              <a:rPr lang="en-GB" sz="1800">
                <a:solidFill>
                  <a:srgbClr val="D1D1D1"/>
                </a:solidFill>
              </a:rPr>
              <a:t>    data</a:t>
            </a:r>
            <a:r>
              <a:rPr lang="en-GB" sz="1800">
                <a:solidFill>
                  <a:srgbClr val="D2CD86"/>
                </a:solidFill>
              </a:rPr>
              <a:t>.</a:t>
            </a:r>
            <a:r>
              <a:rPr lang="en-GB" sz="1800">
                <a:solidFill>
                  <a:srgbClr val="D1D1D1"/>
                </a:solidFill>
              </a:rPr>
              <a:t>append</a:t>
            </a:r>
            <a:r>
              <a:rPr lang="en-GB" sz="1800">
                <a:solidFill>
                  <a:srgbClr val="D2CD86"/>
                </a:solidFill>
              </a:rPr>
              <a:t>(</a:t>
            </a:r>
            <a:r>
              <a:rPr lang="en-GB" sz="1800">
                <a:solidFill>
                  <a:srgbClr val="D1D1D1"/>
                </a:solidFill>
              </a:rPr>
              <a:t>output</a:t>
            </a:r>
            <a:r>
              <a:rPr lang="en-GB" sz="1800">
                <a:solidFill>
                  <a:srgbClr val="D2CD86"/>
                </a:solidFill>
              </a:rPr>
              <a:t>[</a:t>
            </a:r>
            <a:r>
              <a:rPr lang="en-GB" sz="1800">
                <a:solidFill>
                  <a:srgbClr val="008C00"/>
                </a:solidFill>
              </a:rPr>
              <a:t>0</a:t>
            </a:r>
            <a:r>
              <a:rPr lang="en-GB" sz="1800">
                <a:solidFill>
                  <a:srgbClr val="D2CD86"/>
                </a:solidFill>
              </a:rPr>
              <a:t>].</a:t>
            </a:r>
            <a:r>
              <a:rPr lang="en-GB" sz="1800">
                <a:solidFill>
                  <a:srgbClr val="D1D1D1"/>
                </a:solidFill>
              </a:rPr>
              <a:t>detach</a:t>
            </a:r>
            <a:r>
              <a:rPr lang="en-GB" sz="1800">
                <a:solidFill>
                  <a:srgbClr val="D2CD86"/>
                </a:solidFill>
              </a:rPr>
              <a:t>().</a:t>
            </a:r>
            <a:r>
              <a:rPr lang="en-GB" sz="1800">
                <a:solidFill>
                  <a:srgbClr val="D1D1D1"/>
                </a:solidFill>
              </a:rPr>
              <a:t>numpy</a:t>
            </a:r>
            <a:r>
              <a:rPr lang="en-GB" sz="1800">
                <a:solidFill>
                  <a:srgbClr val="D2CD86"/>
                </a:solidFill>
              </a:rPr>
              <a:t>().</a:t>
            </a:r>
            <a:r>
              <a:rPr lang="en-GB" sz="1800">
                <a:solidFill>
                  <a:srgbClr val="D1D1D1"/>
                </a:solidFill>
              </a:rPr>
              <a:t>squeeze</a:t>
            </a:r>
            <a:r>
              <a:rPr lang="en-GB" sz="1800">
                <a:solidFill>
                  <a:srgbClr val="D2CD86"/>
                </a:solidFill>
              </a:rPr>
              <a:t>())</a:t>
            </a:r>
            <a:endParaRPr sz="1800">
              <a:solidFill>
                <a:srgbClr val="D1D1D1"/>
              </a:solidFill>
            </a:endParaRPr>
          </a:p>
          <a:p>
            <a:pPr indent="0" lvl="0" marL="0" rtl="0" algn="l">
              <a:spcBef>
                <a:spcPts val="0"/>
              </a:spcBef>
              <a:spcAft>
                <a:spcPts val="0"/>
              </a:spcAft>
              <a:buNone/>
            </a:pPr>
            <a:r>
              <a:rPr lang="en-GB" sz="1800">
                <a:solidFill>
                  <a:srgbClr val="D1D1D1"/>
                </a:solidFill>
              </a:rPr>
              <a:t>    modules</a:t>
            </a:r>
            <a:r>
              <a:rPr lang="en-GB" sz="1800">
                <a:solidFill>
                  <a:srgbClr val="D2CD86"/>
                </a:solidFill>
              </a:rPr>
              <a:t>.</a:t>
            </a:r>
            <a:r>
              <a:rPr lang="en-GB" sz="1800">
                <a:solidFill>
                  <a:srgbClr val="D1D1D1"/>
                </a:solidFill>
              </a:rPr>
              <a:t>append</a:t>
            </a:r>
            <a:r>
              <a:rPr lang="en-GB" sz="1800">
                <a:solidFill>
                  <a:srgbClr val="D2CD86"/>
                </a:solidFill>
              </a:rPr>
              <a:t>(</a:t>
            </a:r>
            <a:r>
              <a:rPr b="1" lang="en-GB" sz="1800">
                <a:solidFill>
                  <a:srgbClr val="E66170"/>
                </a:solidFill>
              </a:rPr>
              <a:t>str</a:t>
            </a:r>
            <a:r>
              <a:rPr lang="en-GB" sz="1800">
                <a:solidFill>
                  <a:srgbClr val="D2CD86"/>
                </a:solidFill>
              </a:rPr>
              <a:t>(</a:t>
            </a:r>
            <a:r>
              <a:rPr lang="en-GB" sz="1800">
                <a:solidFill>
                  <a:srgbClr val="D1D1D1"/>
                </a:solidFill>
              </a:rPr>
              <a:t>module</a:t>
            </a:r>
            <a:r>
              <a:rPr lang="en-GB" sz="1800">
                <a:solidFill>
                  <a:srgbClr val="D2CD86"/>
                </a:solidFill>
              </a:rPr>
              <a:t>))</a:t>
            </a:r>
            <a:endParaRPr sz="1800">
              <a:solidFill>
                <a:srgbClr val="D2CD86"/>
              </a:solidFill>
            </a:endParaRPr>
          </a:p>
        </p:txBody>
      </p:sp>
      <p:sp>
        <p:nvSpPr>
          <p:cNvPr id="201" name="Google Shape;201;p24"/>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PHYSICS OF DATA, LABORATORY OF COMPUTATIONAL PHYSICS MOD B</a:t>
            </a:r>
            <a:endParaRPr/>
          </a:p>
        </p:txBody>
      </p:sp>
      <p:sp>
        <p:nvSpPr>
          <p:cNvPr id="207" name="Google Shape;207;p25"/>
          <p:cNvSpPr txBox="1"/>
          <p:nvPr>
            <p:ph idx="4294967295" type="body"/>
          </p:nvPr>
        </p:nvSpPr>
        <p:spPr>
          <a:xfrm>
            <a:off x="6429600" y="5204625"/>
            <a:ext cx="4988700" cy="1017300"/>
          </a:xfrm>
          <a:prstGeom prst="rect">
            <a:avLst/>
          </a:prstGeom>
        </p:spPr>
        <p:txBody>
          <a:bodyPr anchorCtr="0" anchor="t" bIns="45700" lIns="0" spcFirstLastPara="1" rIns="0" wrap="square" tIns="45700">
            <a:normAutofit lnSpcReduction="10000"/>
          </a:bodyPr>
          <a:lstStyle/>
          <a:p>
            <a:pPr indent="0" lvl="0" marL="0" rtl="0" algn="l">
              <a:spcBef>
                <a:spcPts val="1200"/>
              </a:spcBef>
              <a:spcAft>
                <a:spcPts val="0"/>
              </a:spcAft>
              <a:buNone/>
            </a:pPr>
            <a:r>
              <a:rPr b="1" lang="en-GB" sz="2100">
                <a:solidFill>
                  <a:schemeClr val="lt1"/>
                </a:solidFill>
              </a:rPr>
              <a:t>S</a:t>
            </a:r>
            <a:r>
              <a:rPr b="1" lang="en-GB" sz="2100">
                <a:solidFill>
                  <a:schemeClr val="lt1"/>
                </a:solidFill>
              </a:rPr>
              <a:t>tep 3: </a:t>
            </a:r>
            <a:r>
              <a:rPr lang="en-GB" sz="2100">
                <a:solidFill>
                  <a:schemeClr val="lt1"/>
                </a:solidFill>
              </a:rPr>
              <a:t>Remove duplicates</a:t>
            </a:r>
            <a:endParaRPr sz="2100">
              <a:solidFill>
                <a:schemeClr val="lt1"/>
              </a:solidFill>
            </a:endParaRPr>
          </a:p>
          <a:p>
            <a:pPr indent="-361950" lvl="0" marL="457200" rtl="0" algn="l">
              <a:spcBef>
                <a:spcPts val="1200"/>
              </a:spcBef>
              <a:spcAft>
                <a:spcPts val="0"/>
              </a:spcAft>
              <a:buClr>
                <a:schemeClr val="lt1"/>
              </a:buClr>
              <a:buSzPts val="2100"/>
              <a:buChar char="➢"/>
            </a:pPr>
            <a:r>
              <a:rPr lang="en-GB" sz="2100">
                <a:solidFill>
                  <a:schemeClr val="lt1"/>
                </a:solidFill>
              </a:rPr>
              <a:t>only 7 datasets per decoder block</a:t>
            </a:r>
            <a:endParaRPr sz="2100">
              <a:solidFill>
                <a:schemeClr val="lt1"/>
              </a:solidFill>
            </a:endParaRPr>
          </a:p>
          <a:p>
            <a:pPr indent="-361950" lvl="0" marL="457200" rtl="0" algn="l">
              <a:spcBef>
                <a:spcPts val="0"/>
              </a:spcBef>
              <a:spcAft>
                <a:spcPts val="0"/>
              </a:spcAft>
              <a:buClr>
                <a:schemeClr val="lt1"/>
              </a:buClr>
              <a:buSzPts val="2100"/>
              <a:buChar char="➢"/>
            </a:pPr>
            <a:r>
              <a:rPr lang="en-GB" sz="2100">
                <a:solidFill>
                  <a:schemeClr val="lt1"/>
                </a:solidFill>
              </a:rPr>
              <a:t>88 total </a:t>
            </a:r>
            <a:endParaRPr sz="2100">
              <a:solidFill>
                <a:schemeClr val="lt1"/>
              </a:solidFill>
            </a:endParaRPr>
          </a:p>
        </p:txBody>
      </p:sp>
      <p:sp>
        <p:nvSpPr>
          <p:cNvPr id="208" name="Google Shape;208;p25"/>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solidFill>
                  <a:srgbClr val="FFFFFF"/>
                </a:solidFill>
              </a:rPr>
              <a:t>‹#›</a:t>
            </a:fld>
            <a:endParaRPr>
              <a:solidFill>
                <a:srgbClr val="FFFFFF"/>
              </a:solidFill>
            </a:endParaRPr>
          </a:p>
        </p:txBody>
      </p:sp>
      <p:pic>
        <p:nvPicPr>
          <p:cNvPr id="209" name="Google Shape;209;p25"/>
          <p:cNvPicPr preferRelativeResize="0"/>
          <p:nvPr>
            <p:ph idx="2" type="pic"/>
          </p:nvPr>
        </p:nvPicPr>
        <p:blipFill rotWithShape="1">
          <a:blip r:embed="rId3">
            <a:alphaModFix/>
          </a:blip>
          <a:srcRect b="0" l="99" r="99" t="0"/>
          <a:stretch/>
        </p:blipFill>
        <p:spPr>
          <a:xfrm>
            <a:off x="15" y="0"/>
            <a:ext cx="12192000" cy="4915199"/>
          </a:xfrm>
          <a:prstGeom prst="rect">
            <a:avLst/>
          </a:prstGeom>
        </p:spPr>
      </p:pic>
      <p:sp>
        <p:nvSpPr>
          <p:cNvPr id="210" name="Google Shape;210;p25"/>
          <p:cNvSpPr txBox="1"/>
          <p:nvPr/>
        </p:nvSpPr>
        <p:spPr>
          <a:xfrm>
            <a:off x="555250" y="5128425"/>
            <a:ext cx="5989800" cy="896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Clr>
                <a:schemeClr val="dk1"/>
              </a:buClr>
              <a:buSzPts val="1100"/>
              <a:buFont typeface="Arial"/>
              <a:buNone/>
            </a:pPr>
            <a:r>
              <a:rPr b="1" lang="en-GB" sz="2100">
                <a:solidFill>
                  <a:schemeClr val="lt1"/>
                </a:solidFill>
                <a:latin typeface="Calibri"/>
                <a:ea typeface="Calibri"/>
                <a:cs typeface="Calibri"/>
                <a:sym typeface="Calibri"/>
              </a:rPr>
              <a:t>Step 2:</a:t>
            </a:r>
            <a:r>
              <a:rPr lang="en-GB" sz="2100">
                <a:solidFill>
                  <a:schemeClr val="lt1"/>
                </a:solidFill>
                <a:latin typeface="Calibri"/>
                <a:ea typeface="Calibri"/>
                <a:cs typeface="Calibri"/>
                <a:sym typeface="Calibri"/>
              </a:rPr>
              <a:t> Filter by shape</a:t>
            </a:r>
            <a:endParaRPr sz="2100">
              <a:solidFill>
                <a:schemeClr val="lt1"/>
              </a:solidFill>
              <a:latin typeface="Calibri"/>
              <a:ea typeface="Calibri"/>
              <a:cs typeface="Calibri"/>
              <a:sym typeface="Calibri"/>
            </a:endParaRPr>
          </a:p>
          <a:p>
            <a:pPr indent="-361950" lvl="0" marL="457200" rtl="0" algn="l">
              <a:lnSpc>
                <a:spcPct val="90000"/>
              </a:lnSpc>
              <a:spcBef>
                <a:spcPts val="120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Nr. of tokens x embedding dimension</a:t>
            </a:r>
            <a:endParaRPr sz="2000">
              <a:solidFill>
                <a:srgbClr val="3F3F3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GB"/>
              <a:t>Token distances</a:t>
            </a:r>
            <a:endParaRPr/>
          </a:p>
        </p:txBody>
      </p:sp>
      <p:sp>
        <p:nvSpPr>
          <p:cNvPr id="216" name="Google Shape;216;p26"/>
          <p:cNvSpPr txBox="1"/>
          <p:nvPr>
            <p:ph idx="1" type="body"/>
          </p:nvPr>
        </p:nvSpPr>
        <p:spPr>
          <a:xfrm>
            <a:off x="1097275" y="2056775"/>
            <a:ext cx="5022300" cy="780300"/>
          </a:xfrm>
          <a:prstGeom prst="rect">
            <a:avLst/>
          </a:prstGeom>
          <a:noFill/>
          <a:ln>
            <a:noFill/>
          </a:ln>
        </p:spPr>
        <p:txBody>
          <a:bodyPr anchorCtr="0" anchor="ctr" bIns="45700" lIns="0" spcFirstLastPara="1" rIns="0" wrap="square" tIns="45700">
            <a:normAutofit/>
          </a:bodyPr>
          <a:lstStyle/>
          <a:p>
            <a:pPr indent="-355600" lvl="0" marL="457200" rtl="0" algn="l">
              <a:lnSpc>
                <a:spcPct val="90000"/>
              </a:lnSpc>
              <a:spcBef>
                <a:spcPts val="0"/>
              </a:spcBef>
              <a:spcAft>
                <a:spcPts val="0"/>
              </a:spcAft>
              <a:buClr>
                <a:schemeClr val="dk2"/>
              </a:buClr>
              <a:buSzPts val="2000"/>
              <a:buChar char="●"/>
            </a:pPr>
            <a:r>
              <a:rPr lang="en-GB"/>
              <a:t>Calculate the pairwise </a:t>
            </a:r>
            <a:r>
              <a:rPr b="1" lang="en-GB">
                <a:solidFill>
                  <a:schemeClr val="accent1"/>
                </a:solidFill>
              </a:rPr>
              <a:t>Cosine Distance</a:t>
            </a:r>
            <a:r>
              <a:rPr b="1" lang="en-GB"/>
              <a:t> </a:t>
            </a:r>
            <a:r>
              <a:rPr lang="en-GB"/>
              <a:t>between token representations:</a:t>
            </a:r>
            <a:endParaRPr baseline="-25000"/>
          </a:p>
        </p:txBody>
      </p:sp>
      <p:sp>
        <p:nvSpPr>
          <p:cNvPr id="217" name="Google Shape;217;p26"/>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PHYSICS OF DATA, LABORATORY OF COMPUTATIONAL PHYSICS MOD B</a:t>
            </a:r>
            <a:endParaRPr/>
          </a:p>
        </p:txBody>
      </p:sp>
      <p:sp>
        <p:nvSpPr>
          <p:cNvPr id="218" name="Google Shape;218;p26"/>
          <p:cNvSpPr txBox="1"/>
          <p:nvPr>
            <p:ph idx="2" type="body"/>
          </p:nvPr>
        </p:nvSpPr>
        <p:spPr>
          <a:xfrm>
            <a:off x="1097275" y="3251825"/>
            <a:ext cx="9264000" cy="2538000"/>
          </a:xfrm>
          <a:prstGeom prst="rect">
            <a:avLst/>
          </a:prstGeom>
        </p:spPr>
        <p:txBody>
          <a:bodyPr anchorCtr="0" anchor="ctr" bIns="45700" lIns="0" spcFirstLastPara="1" rIns="0" wrap="square" tIns="45700">
            <a:normAutofit/>
          </a:bodyPr>
          <a:lstStyle/>
          <a:p>
            <a:pPr indent="-342900" lvl="0" marL="457200" rtl="0" algn="l">
              <a:spcBef>
                <a:spcPts val="1200"/>
              </a:spcBef>
              <a:spcAft>
                <a:spcPts val="0"/>
              </a:spcAft>
              <a:buClr>
                <a:schemeClr val="dk2"/>
              </a:buClr>
              <a:buSzPts val="1800"/>
              <a:buAutoNum type="arabicPeriod"/>
            </a:pPr>
            <a:r>
              <a:rPr lang="en-GB">
                <a:solidFill>
                  <a:schemeClr val="dk2"/>
                </a:solidFill>
              </a:rPr>
              <a:t>Visualise the pairwise distance between tokens as heatmaps for short input prompt</a:t>
            </a:r>
            <a:endParaRPr>
              <a:solidFill>
                <a:schemeClr val="dk2"/>
              </a:solidFill>
            </a:endParaRPr>
          </a:p>
          <a:p>
            <a:pPr indent="-342900" lvl="0" marL="457200" rtl="0" algn="l">
              <a:spcBef>
                <a:spcPts val="1000"/>
              </a:spcBef>
              <a:spcAft>
                <a:spcPts val="0"/>
              </a:spcAft>
              <a:buClr>
                <a:schemeClr val="dk2"/>
              </a:buClr>
              <a:buSzPts val="1800"/>
              <a:buAutoNum type="arabicPeriod"/>
            </a:pPr>
            <a:r>
              <a:rPr lang="en-GB">
                <a:solidFill>
                  <a:schemeClr val="dk2"/>
                </a:solidFill>
              </a:rPr>
              <a:t>Investigate distribution of distances to </a:t>
            </a:r>
            <a:r>
              <a:rPr b="1" lang="en-GB">
                <a:solidFill>
                  <a:schemeClr val="dk2"/>
                </a:solidFill>
              </a:rPr>
              <a:t>last token</a:t>
            </a:r>
            <a:r>
              <a:rPr lang="en-GB">
                <a:solidFill>
                  <a:schemeClr val="dk2"/>
                </a:solidFill>
              </a:rPr>
              <a:t> in input sequence:</a:t>
            </a:r>
            <a:endParaRPr>
              <a:solidFill>
                <a:schemeClr val="dk2"/>
              </a:solidFill>
            </a:endParaRPr>
          </a:p>
          <a:p>
            <a:pPr indent="-342900" lvl="0" marL="914400" rtl="0" algn="l">
              <a:spcBef>
                <a:spcPts val="1000"/>
              </a:spcBef>
              <a:spcAft>
                <a:spcPts val="0"/>
              </a:spcAft>
              <a:buClr>
                <a:schemeClr val="dk2"/>
              </a:buClr>
              <a:buSzPts val="1800"/>
              <a:buChar char="●"/>
            </a:pPr>
            <a:r>
              <a:rPr lang="en-GB">
                <a:solidFill>
                  <a:schemeClr val="dk2"/>
                </a:solidFill>
              </a:rPr>
              <a:t>Use 4 input prompts of ~800 token length for comparison</a:t>
            </a:r>
            <a:endParaRPr>
              <a:solidFill>
                <a:schemeClr val="dk2"/>
              </a:solidFill>
            </a:endParaRPr>
          </a:p>
          <a:p>
            <a:pPr indent="-342900" lvl="0" marL="914400" rtl="0" algn="l">
              <a:spcBef>
                <a:spcPts val="1000"/>
              </a:spcBef>
              <a:spcAft>
                <a:spcPts val="0"/>
              </a:spcAft>
              <a:buClr>
                <a:schemeClr val="dk2"/>
              </a:buClr>
              <a:buSzPts val="1800"/>
              <a:buChar char="●"/>
            </a:pPr>
            <a:r>
              <a:rPr lang="en-GB">
                <a:solidFill>
                  <a:schemeClr val="dk2"/>
                </a:solidFill>
              </a:rPr>
              <a:t>Extract distances to last token</a:t>
            </a:r>
            <a:endParaRPr>
              <a:solidFill>
                <a:schemeClr val="dk2"/>
              </a:solidFill>
            </a:endParaRPr>
          </a:p>
          <a:p>
            <a:pPr indent="-342900" lvl="0" marL="914400" rtl="0" algn="l">
              <a:spcBef>
                <a:spcPts val="1000"/>
              </a:spcBef>
              <a:spcAft>
                <a:spcPts val="0"/>
              </a:spcAft>
              <a:buClr>
                <a:schemeClr val="dk2"/>
              </a:buClr>
              <a:buSzPts val="1800"/>
              <a:buChar char="●"/>
            </a:pPr>
            <a:r>
              <a:rPr lang="en-GB">
                <a:solidFill>
                  <a:schemeClr val="dk2"/>
                </a:solidFill>
              </a:rPr>
              <a:t>For each module, perform KDE of distances </a:t>
            </a:r>
            <a:endParaRPr>
              <a:solidFill>
                <a:schemeClr val="dk2"/>
              </a:solidFill>
            </a:endParaRPr>
          </a:p>
        </p:txBody>
      </p:sp>
      <p:sp>
        <p:nvSpPr>
          <p:cNvPr id="219" name="Google Shape;219;p26"/>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grpSp>
        <p:nvGrpSpPr>
          <p:cNvPr id="220" name="Google Shape;220;p26"/>
          <p:cNvGrpSpPr/>
          <p:nvPr/>
        </p:nvGrpSpPr>
        <p:grpSpPr>
          <a:xfrm>
            <a:off x="6600415" y="1964936"/>
            <a:ext cx="3760771" cy="963983"/>
            <a:chOff x="5081775" y="1999050"/>
            <a:chExt cx="3462000" cy="887400"/>
          </a:xfrm>
        </p:grpSpPr>
        <p:sp>
          <p:nvSpPr>
            <p:cNvPr id="221" name="Google Shape;221;p26"/>
            <p:cNvSpPr/>
            <p:nvPr/>
          </p:nvSpPr>
          <p:spPr>
            <a:xfrm>
              <a:off x="5081775" y="1999050"/>
              <a:ext cx="3462000" cy="887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2" name="Google Shape;222;p26"/>
            <p:cNvPicPr preferRelativeResize="0"/>
            <p:nvPr/>
          </p:nvPicPr>
          <p:blipFill>
            <a:blip r:embed="rId3">
              <a:alphaModFix/>
            </a:blip>
            <a:stretch>
              <a:fillRect/>
            </a:stretch>
          </p:blipFill>
          <p:spPr>
            <a:xfrm>
              <a:off x="5241575" y="2074650"/>
              <a:ext cx="3159530" cy="7362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GB"/>
              <a:t>Intrinsic dimension</a:t>
            </a:r>
            <a:endParaRPr/>
          </a:p>
        </p:txBody>
      </p:sp>
      <p:sp>
        <p:nvSpPr>
          <p:cNvPr id="228" name="Google Shape;228;p27"/>
          <p:cNvSpPr txBox="1"/>
          <p:nvPr>
            <p:ph idx="1" type="body"/>
          </p:nvPr>
        </p:nvSpPr>
        <p:spPr>
          <a:xfrm>
            <a:off x="1097280" y="2912852"/>
            <a:ext cx="4937700" cy="736200"/>
          </a:xfrm>
          <a:prstGeom prst="rect">
            <a:avLst/>
          </a:prstGeom>
          <a:noFill/>
          <a:ln>
            <a:noFill/>
          </a:ln>
        </p:spPr>
        <p:txBody>
          <a:bodyPr anchorCtr="0" anchor="ctr" bIns="45700" lIns="0" spcFirstLastPara="1" rIns="0" wrap="square" tIns="45700">
            <a:normAutofit/>
          </a:bodyPr>
          <a:lstStyle/>
          <a:p>
            <a:pPr indent="-228600" lvl="0" marL="457200" rtl="0" algn="l">
              <a:lnSpc>
                <a:spcPct val="90000"/>
              </a:lnSpc>
              <a:spcBef>
                <a:spcPts val="0"/>
              </a:spcBef>
              <a:spcAft>
                <a:spcPts val="0"/>
              </a:spcAft>
              <a:buSzPts val="2400"/>
              <a:buNone/>
            </a:pPr>
            <a:r>
              <a:rPr b="1" lang="en-GB" sz="2400"/>
              <a:t>2NN-estimator:</a:t>
            </a:r>
            <a:endParaRPr b="1" sz="2400"/>
          </a:p>
        </p:txBody>
      </p:sp>
      <p:sp>
        <p:nvSpPr>
          <p:cNvPr id="229" name="Google Shape;229;p27"/>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PHYSICS OF DATA, LABORATORY OF COMPUTATIONAL PHYSICS MOD B</a:t>
            </a:r>
            <a:endParaRPr/>
          </a:p>
        </p:txBody>
      </p:sp>
      <p:sp>
        <p:nvSpPr>
          <p:cNvPr id="230" name="Google Shape;230;p27"/>
          <p:cNvSpPr txBox="1"/>
          <p:nvPr>
            <p:ph idx="3" type="body"/>
          </p:nvPr>
        </p:nvSpPr>
        <p:spPr>
          <a:xfrm>
            <a:off x="6313350" y="2912850"/>
            <a:ext cx="4822800" cy="736200"/>
          </a:xfrm>
          <a:prstGeom prst="rect">
            <a:avLst/>
          </a:prstGeom>
        </p:spPr>
        <p:txBody>
          <a:bodyPr anchorCtr="0" anchor="ctr" bIns="45700" lIns="91425" spcFirstLastPara="1" rIns="91425" wrap="square" tIns="45700">
            <a:normAutofit/>
          </a:bodyPr>
          <a:lstStyle/>
          <a:p>
            <a:pPr indent="0" lvl="0" marL="0" rtl="0" algn="l">
              <a:spcBef>
                <a:spcPts val="1200"/>
              </a:spcBef>
              <a:spcAft>
                <a:spcPts val="200"/>
              </a:spcAft>
              <a:buNone/>
            </a:pPr>
            <a:r>
              <a:rPr b="1" lang="en-GB" sz="2400"/>
              <a:t>PCA:</a:t>
            </a:r>
            <a:endParaRPr b="1" sz="2400"/>
          </a:p>
        </p:txBody>
      </p:sp>
      <p:sp>
        <p:nvSpPr>
          <p:cNvPr id="231" name="Google Shape;231;p27"/>
          <p:cNvSpPr txBox="1"/>
          <p:nvPr>
            <p:ph idx="4" type="body"/>
          </p:nvPr>
        </p:nvSpPr>
        <p:spPr>
          <a:xfrm>
            <a:off x="6313350" y="3783525"/>
            <a:ext cx="4822800" cy="2063700"/>
          </a:xfrm>
          <a:prstGeom prst="rect">
            <a:avLst/>
          </a:prstGeom>
        </p:spPr>
        <p:txBody>
          <a:bodyPr anchorCtr="0" anchor="t" bIns="45700" lIns="0" spcFirstLastPara="1" rIns="0" wrap="square" tIns="45700">
            <a:normAutofit/>
          </a:bodyPr>
          <a:lstStyle/>
          <a:p>
            <a:pPr indent="-342900" lvl="0" marL="457200" rtl="0" algn="l">
              <a:spcBef>
                <a:spcPts val="1200"/>
              </a:spcBef>
              <a:spcAft>
                <a:spcPts val="0"/>
              </a:spcAft>
              <a:buClr>
                <a:schemeClr val="dk2"/>
              </a:buClr>
              <a:buSzPts val="1800"/>
              <a:buChar char="●"/>
            </a:pPr>
            <a:r>
              <a:rPr lang="en-GB">
                <a:solidFill>
                  <a:schemeClr val="dk2"/>
                </a:solidFill>
              </a:rPr>
              <a:t>Perform</a:t>
            </a:r>
            <a:r>
              <a:rPr lang="en-GB">
                <a:solidFill>
                  <a:schemeClr val="dk2"/>
                </a:solidFill>
              </a:rPr>
              <a:t> PCA for each module input/output</a:t>
            </a:r>
            <a:endParaRPr>
              <a:solidFill>
                <a:schemeClr val="dk2"/>
              </a:solidFill>
            </a:endParaRPr>
          </a:p>
          <a:p>
            <a:pPr indent="-342900" lvl="0" marL="457200" rtl="0" algn="l">
              <a:spcBef>
                <a:spcPts val="1200"/>
              </a:spcBef>
              <a:spcAft>
                <a:spcPts val="1000"/>
              </a:spcAft>
              <a:buClr>
                <a:schemeClr val="dk2"/>
              </a:buClr>
              <a:buSzPts val="1800"/>
              <a:buChar char="●"/>
            </a:pPr>
            <a:r>
              <a:rPr lang="en-GB">
                <a:solidFill>
                  <a:schemeClr val="dk2"/>
                </a:solidFill>
              </a:rPr>
              <a:t>Determine number of principal components needed to account for 90% of the variance</a:t>
            </a:r>
            <a:endParaRPr>
              <a:solidFill>
                <a:schemeClr val="dk2"/>
              </a:solidFill>
            </a:endParaRPr>
          </a:p>
        </p:txBody>
      </p:sp>
      <p:sp>
        <p:nvSpPr>
          <p:cNvPr id="232" name="Google Shape;232;p27"/>
          <p:cNvSpPr txBox="1"/>
          <p:nvPr/>
        </p:nvSpPr>
        <p:spPr>
          <a:xfrm>
            <a:off x="1097275" y="1970900"/>
            <a:ext cx="10058400" cy="5610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361950" lvl="0" marL="457200" rtl="0" algn="l">
              <a:lnSpc>
                <a:spcPct val="90000"/>
              </a:lnSpc>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M</a:t>
            </a:r>
            <a:r>
              <a:rPr lang="en-GB" sz="2100">
                <a:solidFill>
                  <a:schemeClr val="lt1"/>
                </a:solidFill>
                <a:latin typeface="Calibri"/>
                <a:ea typeface="Calibri"/>
                <a:cs typeface="Calibri"/>
                <a:sym typeface="Calibri"/>
              </a:rPr>
              <a:t>inimum number of variables needed to accurately describe the important features</a:t>
            </a:r>
            <a:endParaRPr sz="2100">
              <a:solidFill>
                <a:schemeClr val="lt1"/>
              </a:solidFill>
              <a:latin typeface="Calibri"/>
              <a:ea typeface="Calibri"/>
              <a:cs typeface="Calibri"/>
              <a:sym typeface="Calibri"/>
            </a:endParaRPr>
          </a:p>
        </p:txBody>
      </p:sp>
      <p:sp>
        <p:nvSpPr>
          <p:cNvPr id="233" name="Google Shape;233;p27"/>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234" name="Google Shape;234;p27"/>
          <p:cNvSpPr txBox="1"/>
          <p:nvPr>
            <p:ph idx="4" type="body"/>
          </p:nvPr>
        </p:nvSpPr>
        <p:spPr>
          <a:xfrm>
            <a:off x="1097275" y="3783525"/>
            <a:ext cx="4572300" cy="2063700"/>
          </a:xfrm>
          <a:prstGeom prst="rect">
            <a:avLst/>
          </a:prstGeom>
        </p:spPr>
        <p:txBody>
          <a:bodyPr anchorCtr="0" anchor="t" bIns="45700" lIns="0" spcFirstLastPara="1" rIns="0" wrap="square" tIns="45700">
            <a:normAutofit/>
          </a:bodyPr>
          <a:lstStyle/>
          <a:p>
            <a:pPr indent="-342900" lvl="0" marL="457200" rtl="0" algn="l">
              <a:spcBef>
                <a:spcPts val="1200"/>
              </a:spcBef>
              <a:spcAft>
                <a:spcPts val="0"/>
              </a:spcAft>
              <a:buClr>
                <a:schemeClr val="dk2"/>
              </a:buClr>
              <a:buSzPts val="1800"/>
              <a:buChar char="●"/>
            </a:pPr>
            <a:r>
              <a:rPr lang="en-GB">
                <a:solidFill>
                  <a:schemeClr val="dk2"/>
                </a:solidFill>
              </a:rPr>
              <a:t>Estimates the intrinsic dimension based on the ratio of distances to the 2 nearest neighbours of each point</a:t>
            </a:r>
            <a:endParaRPr>
              <a:solidFill>
                <a:schemeClr val="dk2"/>
              </a:solidFill>
            </a:endParaRPr>
          </a:p>
          <a:p>
            <a:pPr indent="-342900" lvl="0" marL="457200" rtl="0" algn="l">
              <a:spcBef>
                <a:spcPts val="1200"/>
              </a:spcBef>
              <a:spcAft>
                <a:spcPts val="1000"/>
              </a:spcAft>
              <a:buClr>
                <a:schemeClr val="dk2"/>
              </a:buClr>
              <a:buSzPts val="1800"/>
              <a:buChar char="●"/>
            </a:pPr>
            <a:r>
              <a:rPr lang="en-GB">
                <a:solidFill>
                  <a:schemeClr val="dk2"/>
                </a:solidFill>
              </a:rPr>
              <a:t>Compute intrinsic dimension for each module using the </a:t>
            </a:r>
            <a:r>
              <a:rPr b="1" lang="en-GB">
                <a:solidFill>
                  <a:schemeClr val="dk2"/>
                </a:solidFill>
              </a:rPr>
              <a:t>DADApy </a:t>
            </a:r>
            <a:r>
              <a:rPr lang="en-GB">
                <a:solidFill>
                  <a:schemeClr val="dk2"/>
                </a:solidFill>
              </a:rPr>
              <a:t>implementation of the 2NN-estimator</a:t>
            </a:r>
            <a:endParaRPr>
              <a:solidFill>
                <a:schemeClr val="dk2"/>
              </a:solidFill>
            </a:endParaRPr>
          </a:p>
        </p:txBody>
      </p:sp>
      <p:sp>
        <p:nvSpPr>
          <p:cNvPr id="235" name="Google Shape;235;p27"/>
          <p:cNvSpPr/>
          <p:nvPr/>
        </p:nvSpPr>
        <p:spPr>
          <a:xfrm>
            <a:off x="1097275" y="2982225"/>
            <a:ext cx="4822800" cy="2865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6" name="Google Shape;236;p27"/>
          <p:cNvSpPr/>
          <p:nvPr/>
        </p:nvSpPr>
        <p:spPr>
          <a:xfrm>
            <a:off x="6313350" y="2982225"/>
            <a:ext cx="4822800" cy="2865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b="1" lang="en-GB"/>
              <a:t>Part II:</a:t>
            </a:r>
            <a:endParaRPr b="1"/>
          </a:p>
          <a:p>
            <a:pPr indent="0" lvl="0" marL="0" rtl="0" algn="l">
              <a:lnSpc>
                <a:spcPct val="85000"/>
              </a:lnSpc>
              <a:spcBef>
                <a:spcPts val="0"/>
              </a:spcBef>
              <a:spcAft>
                <a:spcPts val="0"/>
              </a:spcAft>
              <a:buClr>
                <a:srgbClr val="3F3F3F"/>
              </a:buClr>
              <a:buSzPts val="4800"/>
              <a:buFont typeface="Calibri"/>
              <a:buNone/>
            </a:pPr>
            <a:r>
              <a:rPr lang="en-GB"/>
              <a:t>Next token prediction</a:t>
            </a:r>
            <a:endParaRPr/>
          </a:p>
        </p:txBody>
      </p:sp>
      <p:sp>
        <p:nvSpPr>
          <p:cNvPr id="242" name="Google Shape;242;p28"/>
          <p:cNvSpPr txBox="1"/>
          <p:nvPr>
            <p:ph idx="11" type="ftr"/>
          </p:nvPr>
        </p:nvSpPr>
        <p:spPr>
          <a:xfrm>
            <a:off x="4800600" y="6459785"/>
            <a:ext cx="4648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PHYSICS OF DATA, LABORATORY OF COMPUTATIONAL PHYSICS MOD B</a:t>
            </a:r>
            <a:endParaRPr/>
          </a:p>
        </p:txBody>
      </p:sp>
      <p:sp>
        <p:nvSpPr>
          <p:cNvPr id="243" name="Google Shape;243;p28"/>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solidFill>
                  <a:schemeClr val="dk2"/>
                </a:solidFill>
              </a:rPr>
              <a:t>‹#›</a:t>
            </a:fld>
            <a:endParaRPr>
              <a:solidFill>
                <a:schemeClr val="dk2"/>
              </a:solidFill>
            </a:endParaRPr>
          </a:p>
        </p:txBody>
      </p:sp>
      <p:sp>
        <p:nvSpPr>
          <p:cNvPr id="244" name="Google Shape;244;p28"/>
          <p:cNvSpPr txBox="1"/>
          <p:nvPr/>
        </p:nvSpPr>
        <p:spPr>
          <a:xfrm>
            <a:off x="4955250" y="2325475"/>
            <a:ext cx="6166500" cy="39768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rgbClr val="3F3F3F"/>
                </a:solidFill>
                <a:highlight>
                  <a:srgbClr val="EA9999"/>
                </a:highlight>
                <a:latin typeface="Calibri"/>
                <a:ea typeface="Calibri"/>
                <a:cs typeface="Calibri"/>
                <a:sym typeface="Calibri"/>
              </a:rPr>
              <a:t>P</a:t>
            </a:r>
            <a:r>
              <a:rPr b="1" lang="en-GB" sz="2500">
                <a:solidFill>
                  <a:srgbClr val="3F3F3F"/>
                </a:solidFill>
                <a:highlight>
                  <a:srgbClr val="F9CB9C"/>
                </a:highlight>
                <a:latin typeface="Calibri"/>
                <a:ea typeface="Calibri"/>
                <a:cs typeface="Calibri"/>
                <a:sym typeface="Calibri"/>
              </a:rPr>
              <a:t>anc</a:t>
            </a:r>
            <a:r>
              <a:rPr b="1" lang="en-GB" sz="2500">
                <a:solidFill>
                  <a:srgbClr val="3F3F3F"/>
                </a:solidFill>
                <a:highlight>
                  <a:srgbClr val="FFE599"/>
                </a:highlight>
                <a:latin typeface="Calibri"/>
                <a:ea typeface="Calibri"/>
                <a:cs typeface="Calibri"/>
                <a:sym typeface="Calibri"/>
              </a:rPr>
              <a:t>akes</a:t>
            </a:r>
            <a:r>
              <a:rPr b="1" lang="en-GB" sz="2500">
                <a:solidFill>
                  <a:srgbClr val="3F3F3F"/>
                </a:solidFill>
                <a:highlight>
                  <a:srgbClr val="B6D7A8"/>
                </a:highlight>
                <a:latin typeface="Calibri"/>
                <a:ea typeface="Calibri"/>
                <a:cs typeface="Calibri"/>
                <a:sym typeface="Calibri"/>
              </a:rPr>
              <a:t> are</a:t>
            </a:r>
            <a:r>
              <a:rPr b="1" lang="en-GB" sz="2500">
                <a:solidFill>
                  <a:srgbClr val="3F3F3F"/>
                </a:solidFill>
                <a:highlight>
                  <a:srgbClr val="A2C4C9"/>
                </a:highlight>
                <a:latin typeface="Calibri"/>
                <a:ea typeface="Calibri"/>
                <a:cs typeface="Calibri"/>
                <a:sym typeface="Calibri"/>
              </a:rPr>
              <a:t> great</a:t>
            </a:r>
            <a:r>
              <a:rPr b="1" lang="en-GB" sz="2500">
                <a:solidFill>
                  <a:srgbClr val="3F3F3F"/>
                </a:solidFill>
                <a:highlight>
                  <a:srgbClr val="A4C2F4"/>
                </a:highlight>
                <a:latin typeface="Calibri"/>
                <a:ea typeface="Calibri"/>
                <a:cs typeface="Calibri"/>
                <a:sym typeface="Calibri"/>
              </a:rPr>
              <a:t> for</a:t>
            </a:r>
            <a:r>
              <a:rPr b="1" lang="en-GB" sz="2500">
                <a:solidFill>
                  <a:srgbClr val="3F3F3F"/>
                </a:solidFill>
                <a:highlight>
                  <a:srgbClr val="B4A7D6"/>
                </a:highlight>
                <a:latin typeface="Calibri"/>
                <a:ea typeface="Calibri"/>
                <a:cs typeface="Calibri"/>
                <a:sym typeface="Calibri"/>
              </a:rPr>
              <a:t>  </a:t>
            </a:r>
            <a:r>
              <a:rPr b="1" lang="en-GB" sz="2500">
                <a:solidFill>
                  <a:srgbClr val="3F3F3F"/>
                </a:solidFill>
                <a:highlight>
                  <a:srgbClr val="D5A6BD"/>
                </a:highlight>
                <a:latin typeface="Calibri"/>
                <a:ea typeface="Calibri"/>
                <a:cs typeface="Calibri"/>
                <a:sym typeface="Calibri"/>
              </a:rPr>
              <a:t>iced</a:t>
            </a:r>
            <a:r>
              <a:rPr b="1" lang="en-GB" sz="2500">
                <a:solidFill>
                  <a:srgbClr val="3F3F3F"/>
                </a:solidFill>
                <a:highlight>
                  <a:srgbClr val="EA9999"/>
                </a:highlight>
                <a:latin typeface="Calibri"/>
                <a:ea typeface="Calibri"/>
                <a:cs typeface="Calibri"/>
                <a:sym typeface="Calibri"/>
              </a:rPr>
              <a:t> tea</a:t>
            </a:r>
            <a:r>
              <a:rPr b="1" lang="en-GB" sz="2500">
                <a:solidFill>
                  <a:srgbClr val="3F3F3F"/>
                </a:solidFill>
                <a:highlight>
                  <a:srgbClr val="F9CB9C"/>
                </a:highlight>
                <a:latin typeface="Calibri"/>
                <a:ea typeface="Calibri"/>
                <a:cs typeface="Calibri"/>
                <a:sym typeface="Calibri"/>
              </a:rPr>
              <a:t>,</a:t>
            </a:r>
            <a:r>
              <a:rPr b="1" lang="en-GB" sz="2500">
                <a:solidFill>
                  <a:srgbClr val="3F3F3F"/>
                </a:solidFill>
                <a:highlight>
                  <a:srgbClr val="FFE599"/>
                </a:highlight>
                <a:latin typeface="Calibri"/>
                <a:ea typeface="Calibri"/>
                <a:cs typeface="Calibri"/>
                <a:sym typeface="Calibri"/>
              </a:rPr>
              <a:t> but</a:t>
            </a:r>
            <a:r>
              <a:rPr b="1" lang="en-GB" sz="2500">
                <a:solidFill>
                  <a:srgbClr val="3F3F3F"/>
                </a:solidFill>
                <a:highlight>
                  <a:srgbClr val="B6D7A8"/>
                </a:highlight>
                <a:latin typeface="Calibri"/>
                <a:ea typeface="Calibri"/>
                <a:cs typeface="Calibri"/>
                <a:sym typeface="Calibri"/>
              </a:rPr>
              <a:t> they</a:t>
            </a:r>
            <a:r>
              <a:rPr b="1" lang="en-GB" sz="2500">
                <a:solidFill>
                  <a:srgbClr val="3F3F3F"/>
                </a:solidFill>
                <a:highlight>
                  <a:srgbClr val="A2C4C9"/>
                </a:highlight>
                <a:latin typeface="Calibri"/>
                <a:ea typeface="Calibri"/>
                <a:cs typeface="Calibri"/>
                <a:sym typeface="Calibri"/>
              </a:rPr>
              <a:t>'re</a:t>
            </a:r>
            <a:r>
              <a:rPr b="1" lang="en-GB" sz="2500">
                <a:solidFill>
                  <a:srgbClr val="3F3F3F"/>
                </a:solidFill>
                <a:highlight>
                  <a:srgbClr val="A4C2F4"/>
                </a:highlight>
                <a:latin typeface="Calibri"/>
                <a:ea typeface="Calibri"/>
                <a:cs typeface="Calibri"/>
                <a:sym typeface="Calibri"/>
              </a:rPr>
              <a:t> not</a:t>
            </a:r>
            <a:r>
              <a:rPr b="1" lang="en-GB" sz="2500">
                <a:solidFill>
                  <a:srgbClr val="3F3F3F"/>
                </a:solidFill>
                <a:highlight>
                  <a:srgbClr val="B4A7D6"/>
                </a:highlight>
                <a:latin typeface="Calibri"/>
                <a:ea typeface="Calibri"/>
                <a:cs typeface="Calibri"/>
                <a:sym typeface="Calibri"/>
              </a:rPr>
              <a:t> as</a:t>
            </a:r>
            <a:r>
              <a:rPr b="1" lang="en-GB" sz="2500">
                <a:solidFill>
                  <a:srgbClr val="3F3F3F"/>
                </a:solidFill>
                <a:highlight>
                  <a:srgbClr val="D5A6BD"/>
                </a:highlight>
                <a:latin typeface="Calibri"/>
                <a:ea typeface="Calibri"/>
                <a:cs typeface="Calibri"/>
                <a:sym typeface="Calibri"/>
              </a:rPr>
              <a:t> good</a:t>
            </a:r>
            <a:r>
              <a:rPr b="1" lang="en-GB" sz="2500">
                <a:solidFill>
                  <a:srgbClr val="3F3F3F"/>
                </a:solidFill>
                <a:highlight>
                  <a:srgbClr val="EA9999"/>
                </a:highlight>
                <a:latin typeface="Calibri"/>
                <a:ea typeface="Calibri"/>
                <a:cs typeface="Calibri"/>
                <a:sym typeface="Calibri"/>
              </a:rPr>
              <a:t> for</a:t>
            </a:r>
            <a:r>
              <a:rPr b="1" lang="en-GB" sz="2500">
                <a:solidFill>
                  <a:srgbClr val="3F3F3F"/>
                </a:solidFill>
                <a:highlight>
                  <a:srgbClr val="F9CB9C"/>
                </a:highlight>
                <a:latin typeface="Calibri"/>
                <a:ea typeface="Calibri"/>
                <a:cs typeface="Calibri"/>
                <a:sym typeface="Calibri"/>
              </a:rPr>
              <a:t> tea</a:t>
            </a:r>
            <a:r>
              <a:rPr b="1" lang="en-GB" sz="2500">
                <a:solidFill>
                  <a:srgbClr val="3F3F3F"/>
                </a:solidFill>
                <a:highlight>
                  <a:srgbClr val="FFE599"/>
                </a:highlight>
                <a:latin typeface="Calibri"/>
                <a:ea typeface="Calibri"/>
                <a:cs typeface="Calibri"/>
                <a:sym typeface="Calibri"/>
              </a:rPr>
              <a:t> as</a:t>
            </a:r>
            <a:r>
              <a:rPr b="1" lang="en-GB" sz="2500">
                <a:solidFill>
                  <a:srgbClr val="3F3F3F"/>
                </a:solidFill>
                <a:highlight>
                  <a:srgbClr val="B6D7A8"/>
                </a:highlight>
                <a:latin typeface="Calibri"/>
                <a:ea typeface="Calibri"/>
                <a:cs typeface="Calibri"/>
                <a:sym typeface="Calibri"/>
              </a:rPr>
              <a:t> they</a:t>
            </a:r>
            <a:r>
              <a:rPr b="1" lang="en-GB" sz="2500">
                <a:solidFill>
                  <a:srgbClr val="3F3F3F"/>
                </a:solidFill>
                <a:highlight>
                  <a:srgbClr val="A2C4C9"/>
                </a:highlight>
                <a:latin typeface="Calibri"/>
                <a:ea typeface="Calibri"/>
                <a:cs typeface="Calibri"/>
                <a:sym typeface="Calibri"/>
              </a:rPr>
              <a:t> look</a:t>
            </a:r>
            <a:r>
              <a:rPr b="1" lang="en-GB" sz="2500">
                <a:solidFill>
                  <a:srgbClr val="3F3F3F"/>
                </a:solidFill>
                <a:highlight>
                  <a:srgbClr val="A4C2F4"/>
                </a:highlight>
                <a:latin typeface="Calibri"/>
                <a:ea typeface="Calibri"/>
                <a:cs typeface="Calibri"/>
                <a:sym typeface="Calibri"/>
              </a:rPr>
              <a:t>.</a:t>
            </a:r>
            <a:endParaRPr b="1" sz="2500">
              <a:solidFill>
                <a:srgbClr val="3F3F3F"/>
              </a:solidFill>
              <a:highlight>
                <a:srgbClr val="A4C2F4"/>
              </a:highlight>
              <a:latin typeface="Calibri"/>
              <a:ea typeface="Calibri"/>
              <a:cs typeface="Calibri"/>
              <a:sym typeface="Calibri"/>
            </a:endParaRPr>
          </a:p>
          <a:p>
            <a:pPr indent="0" lvl="0" marL="0" rtl="0" algn="l">
              <a:spcBef>
                <a:spcPts val="0"/>
              </a:spcBef>
              <a:spcAft>
                <a:spcPts val="0"/>
              </a:spcAft>
              <a:buNone/>
            </a:pPr>
            <a:r>
              <a:rPr b="1" lang="en-GB" sz="2500">
                <a:solidFill>
                  <a:srgbClr val="3F3F3F"/>
                </a:solidFill>
                <a:highlight>
                  <a:srgbClr val="EA9999"/>
                </a:highlight>
                <a:latin typeface="Calibri"/>
                <a:ea typeface="Calibri"/>
                <a:cs typeface="Calibri"/>
                <a:sym typeface="Calibri"/>
              </a:rPr>
              <a:t>The</a:t>
            </a:r>
            <a:r>
              <a:rPr b="1" lang="en-GB" sz="2500">
                <a:solidFill>
                  <a:srgbClr val="3F3F3F"/>
                </a:solidFill>
                <a:highlight>
                  <a:srgbClr val="F9CB9C"/>
                </a:highlight>
                <a:latin typeface="Calibri"/>
                <a:ea typeface="Calibri"/>
                <a:cs typeface="Calibri"/>
                <a:sym typeface="Calibri"/>
              </a:rPr>
              <a:t> best</a:t>
            </a:r>
            <a:r>
              <a:rPr b="1" lang="en-GB" sz="2500">
                <a:solidFill>
                  <a:srgbClr val="3F3F3F"/>
                </a:solidFill>
                <a:highlight>
                  <a:srgbClr val="FFE599"/>
                </a:highlight>
                <a:latin typeface="Calibri"/>
                <a:ea typeface="Calibri"/>
                <a:cs typeface="Calibri"/>
                <a:sym typeface="Calibri"/>
              </a:rPr>
              <a:t> way</a:t>
            </a:r>
            <a:r>
              <a:rPr b="1" lang="en-GB" sz="2500">
                <a:solidFill>
                  <a:srgbClr val="3F3F3F"/>
                </a:solidFill>
                <a:highlight>
                  <a:srgbClr val="B6D7A8"/>
                </a:highlight>
                <a:latin typeface="Calibri"/>
                <a:ea typeface="Calibri"/>
                <a:cs typeface="Calibri"/>
                <a:sym typeface="Calibri"/>
              </a:rPr>
              <a:t> to</a:t>
            </a:r>
            <a:r>
              <a:rPr b="1" lang="en-GB" sz="2500">
                <a:solidFill>
                  <a:srgbClr val="3F3F3F"/>
                </a:solidFill>
                <a:highlight>
                  <a:srgbClr val="A2C4C9"/>
                </a:highlight>
                <a:latin typeface="Calibri"/>
                <a:ea typeface="Calibri"/>
                <a:cs typeface="Calibri"/>
                <a:sym typeface="Calibri"/>
              </a:rPr>
              <a:t> make</a:t>
            </a:r>
            <a:r>
              <a:rPr b="1" lang="en-GB" sz="2500">
                <a:solidFill>
                  <a:srgbClr val="3F3F3F"/>
                </a:solidFill>
                <a:highlight>
                  <a:srgbClr val="A4C2F4"/>
                </a:highlight>
                <a:latin typeface="Calibri"/>
                <a:ea typeface="Calibri"/>
                <a:cs typeface="Calibri"/>
                <a:sym typeface="Calibri"/>
              </a:rPr>
              <a:t> a</a:t>
            </a:r>
            <a:r>
              <a:rPr b="1" lang="en-GB" sz="2500">
                <a:solidFill>
                  <a:srgbClr val="3F3F3F"/>
                </a:solidFill>
                <a:highlight>
                  <a:srgbClr val="B4A7D6"/>
                </a:highlight>
                <a:latin typeface="Calibri"/>
                <a:ea typeface="Calibri"/>
                <a:cs typeface="Calibri"/>
                <a:sym typeface="Calibri"/>
              </a:rPr>
              <a:t> panc</a:t>
            </a:r>
            <a:r>
              <a:rPr b="1" lang="en-GB" sz="2500">
                <a:solidFill>
                  <a:srgbClr val="3F3F3F"/>
                </a:solidFill>
                <a:highlight>
                  <a:srgbClr val="D5A6BD"/>
                </a:highlight>
                <a:latin typeface="Calibri"/>
                <a:ea typeface="Calibri"/>
                <a:cs typeface="Calibri"/>
                <a:sym typeface="Calibri"/>
              </a:rPr>
              <a:t>ake</a:t>
            </a:r>
            <a:r>
              <a:rPr b="1" lang="en-GB" sz="2500">
                <a:solidFill>
                  <a:srgbClr val="3F3F3F"/>
                </a:solidFill>
                <a:highlight>
                  <a:srgbClr val="EA9999"/>
                </a:highlight>
                <a:latin typeface="Calibri"/>
                <a:ea typeface="Calibri"/>
                <a:cs typeface="Calibri"/>
                <a:sym typeface="Calibri"/>
              </a:rPr>
              <a:t> is</a:t>
            </a:r>
            <a:r>
              <a:rPr b="1" lang="en-GB" sz="2500">
                <a:solidFill>
                  <a:srgbClr val="3F3F3F"/>
                </a:solidFill>
                <a:highlight>
                  <a:srgbClr val="F9CB9C"/>
                </a:highlight>
                <a:latin typeface="Calibri"/>
                <a:ea typeface="Calibri"/>
                <a:cs typeface="Calibri"/>
                <a:sym typeface="Calibri"/>
              </a:rPr>
              <a:t> to</a:t>
            </a:r>
            <a:r>
              <a:rPr b="1" lang="en-GB" sz="2500">
                <a:solidFill>
                  <a:srgbClr val="3F3F3F"/>
                </a:solidFill>
                <a:highlight>
                  <a:srgbClr val="FFE599"/>
                </a:highlight>
                <a:latin typeface="Calibri"/>
                <a:ea typeface="Calibri"/>
                <a:cs typeface="Calibri"/>
                <a:sym typeface="Calibri"/>
              </a:rPr>
              <a:t> make</a:t>
            </a:r>
            <a:r>
              <a:rPr b="1" lang="en-GB" sz="2500">
                <a:solidFill>
                  <a:srgbClr val="3F3F3F"/>
                </a:solidFill>
                <a:highlight>
                  <a:srgbClr val="B6D7A8"/>
                </a:highlight>
                <a:latin typeface="Calibri"/>
                <a:ea typeface="Calibri"/>
                <a:cs typeface="Calibri"/>
                <a:sym typeface="Calibri"/>
              </a:rPr>
              <a:t> a</a:t>
            </a:r>
            <a:r>
              <a:rPr b="1" lang="en-GB" sz="2500">
                <a:solidFill>
                  <a:srgbClr val="3F3F3F"/>
                </a:solidFill>
                <a:latin typeface="Calibri"/>
                <a:ea typeface="Calibri"/>
                <a:cs typeface="Calibri"/>
                <a:sym typeface="Calibri"/>
              </a:rPr>
              <a:t> </a:t>
            </a:r>
            <a:r>
              <a:rPr b="1" lang="en-GB" sz="2500">
                <a:solidFill>
                  <a:srgbClr val="3F3F3F"/>
                </a:solidFill>
                <a:highlight>
                  <a:srgbClr val="A2C4C9"/>
                </a:highlight>
                <a:latin typeface="Calibri"/>
                <a:ea typeface="Calibri"/>
                <a:cs typeface="Calibri"/>
                <a:sym typeface="Calibri"/>
              </a:rPr>
              <a:t>panc</a:t>
            </a:r>
            <a:r>
              <a:rPr b="1" lang="en-GB" sz="2500">
                <a:solidFill>
                  <a:srgbClr val="3F3F3F"/>
                </a:solidFill>
                <a:highlight>
                  <a:srgbClr val="A4C2F4"/>
                </a:highlight>
                <a:latin typeface="Calibri"/>
                <a:ea typeface="Calibri"/>
                <a:cs typeface="Calibri"/>
                <a:sym typeface="Calibri"/>
              </a:rPr>
              <a:t>ake</a:t>
            </a:r>
            <a:r>
              <a:rPr b="1" lang="en-GB" sz="2500">
                <a:solidFill>
                  <a:srgbClr val="3F3F3F"/>
                </a:solidFill>
                <a:highlight>
                  <a:srgbClr val="B4A7D6"/>
                </a:highlight>
                <a:latin typeface="Calibri"/>
                <a:ea typeface="Calibri"/>
                <a:cs typeface="Calibri"/>
                <a:sym typeface="Calibri"/>
              </a:rPr>
              <a:t> out</a:t>
            </a:r>
            <a:r>
              <a:rPr b="1" lang="en-GB" sz="2500">
                <a:solidFill>
                  <a:srgbClr val="3F3F3F"/>
                </a:solidFill>
                <a:highlight>
                  <a:srgbClr val="D5A6BD"/>
                </a:highlight>
                <a:latin typeface="Calibri"/>
                <a:ea typeface="Calibri"/>
                <a:cs typeface="Calibri"/>
                <a:sym typeface="Calibri"/>
              </a:rPr>
              <a:t> of</a:t>
            </a:r>
            <a:r>
              <a:rPr b="1" lang="en-GB" sz="2500">
                <a:solidFill>
                  <a:srgbClr val="3F3F3F"/>
                </a:solidFill>
                <a:highlight>
                  <a:srgbClr val="EA9999"/>
                </a:highlight>
                <a:latin typeface="Calibri"/>
                <a:ea typeface="Calibri"/>
                <a:cs typeface="Calibri"/>
                <a:sym typeface="Calibri"/>
              </a:rPr>
              <a:t> a </a:t>
            </a:r>
            <a:r>
              <a:rPr b="1" lang="en-GB" sz="2500">
                <a:solidFill>
                  <a:srgbClr val="3F3F3F"/>
                </a:solidFill>
                <a:highlight>
                  <a:srgbClr val="F9CB9C"/>
                </a:highlight>
                <a:latin typeface="Calibri"/>
                <a:ea typeface="Calibri"/>
                <a:cs typeface="Calibri"/>
                <a:sym typeface="Calibri"/>
              </a:rPr>
              <a:t>panc</a:t>
            </a:r>
            <a:r>
              <a:rPr b="1" lang="en-GB" sz="2500">
                <a:solidFill>
                  <a:srgbClr val="3F3F3F"/>
                </a:solidFill>
                <a:highlight>
                  <a:srgbClr val="FFE599"/>
                </a:highlight>
                <a:latin typeface="Calibri"/>
                <a:ea typeface="Calibri"/>
                <a:cs typeface="Calibri"/>
                <a:sym typeface="Calibri"/>
              </a:rPr>
              <a:t>ake</a:t>
            </a:r>
            <a:r>
              <a:rPr b="1" lang="en-GB" sz="2500">
                <a:solidFill>
                  <a:srgbClr val="3F3F3F"/>
                </a:solidFill>
                <a:highlight>
                  <a:srgbClr val="B6D7A8"/>
                </a:highlight>
                <a:latin typeface="Calibri"/>
                <a:ea typeface="Calibri"/>
                <a:cs typeface="Calibri"/>
                <a:sym typeface="Calibri"/>
              </a:rPr>
              <a:t>.</a:t>
            </a:r>
            <a:endParaRPr b="1" sz="2500">
              <a:solidFill>
                <a:srgbClr val="3F3F3F"/>
              </a:solidFill>
              <a:highlight>
                <a:srgbClr val="B6D7A8"/>
              </a:highlight>
              <a:latin typeface="Calibri"/>
              <a:ea typeface="Calibri"/>
              <a:cs typeface="Calibri"/>
              <a:sym typeface="Calibri"/>
            </a:endParaRPr>
          </a:p>
          <a:p>
            <a:pPr indent="0" lvl="0" marL="0" rtl="0" algn="l">
              <a:spcBef>
                <a:spcPts val="0"/>
              </a:spcBef>
              <a:spcAft>
                <a:spcPts val="0"/>
              </a:spcAft>
              <a:buNone/>
            </a:pPr>
            <a:r>
              <a:t/>
            </a:r>
            <a:endParaRPr b="1" sz="2500">
              <a:solidFill>
                <a:srgbClr val="3F3F3F"/>
              </a:solidFill>
              <a:latin typeface="Calibri"/>
              <a:ea typeface="Calibri"/>
              <a:cs typeface="Calibri"/>
              <a:sym typeface="Calibri"/>
            </a:endParaRPr>
          </a:p>
          <a:p>
            <a:pPr indent="0" lvl="0" marL="0" rtl="0" algn="l">
              <a:spcBef>
                <a:spcPts val="0"/>
              </a:spcBef>
              <a:spcAft>
                <a:spcPts val="0"/>
              </a:spcAft>
              <a:buNone/>
            </a:pPr>
            <a:r>
              <a:rPr b="1" lang="en-GB" sz="2500">
                <a:solidFill>
                  <a:srgbClr val="3F3F3F"/>
                </a:solidFill>
                <a:highlight>
                  <a:srgbClr val="EA9999"/>
                </a:highlight>
                <a:latin typeface="Calibri"/>
                <a:ea typeface="Calibri"/>
                <a:cs typeface="Calibri"/>
                <a:sym typeface="Calibri"/>
              </a:rPr>
              <a:t>The</a:t>
            </a:r>
            <a:r>
              <a:rPr b="1" lang="en-GB" sz="2500">
                <a:solidFill>
                  <a:srgbClr val="3F3F3F"/>
                </a:solidFill>
                <a:highlight>
                  <a:srgbClr val="F9CB9C"/>
                </a:highlight>
                <a:latin typeface="Calibri"/>
                <a:ea typeface="Calibri"/>
                <a:cs typeface="Calibri"/>
                <a:sym typeface="Calibri"/>
              </a:rPr>
              <a:t> panc</a:t>
            </a:r>
            <a:r>
              <a:rPr b="1" lang="en-GB" sz="2500">
                <a:solidFill>
                  <a:srgbClr val="3F3F3F"/>
                </a:solidFill>
                <a:highlight>
                  <a:srgbClr val="FFE599"/>
                </a:highlight>
                <a:latin typeface="Calibri"/>
                <a:ea typeface="Calibri"/>
                <a:cs typeface="Calibri"/>
                <a:sym typeface="Calibri"/>
              </a:rPr>
              <a:t>ake</a:t>
            </a:r>
            <a:r>
              <a:rPr b="1" lang="en-GB" sz="2500">
                <a:solidFill>
                  <a:srgbClr val="3F3F3F"/>
                </a:solidFill>
                <a:highlight>
                  <a:srgbClr val="B6D7A8"/>
                </a:highlight>
                <a:latin typeface="Calibri"/>
                <a:ea typeface="Calibri"/>
                <a:cs typeface="Calibri"/>
                <a:sym typeface="Calibri"/>
              </a:rPr>
              <a:t> is</a:t>
            </a:r>
            <a:r>
              <a:rPr b="1" lang="en-GB" sz="2500">
                <a:solidFill>
                  <a:srgbClr val="3F3F3F"/>
                </a:solidFill>
                <a:highlight>
                  <a:srgbClr val="A2C4C9"/>
                </a:highlight>
                <a:latin typeface="Calibri"/>
                <a:ea typeface="Calibri"/>
                <a:cs typeface="Calibri"/>
                <a:sym typeface="Calibri"/>
              </a:rPr>
              <a:t> made</a:t>
            </a:r>
            <a:r>
              <a:rPr b="1" lang="en-GB" sz="2500">
                <a:solidFill>
                  <a:srgbClr val="3F3F3F"/>
                </a:solidFill>
                <a:highlight>
                  <a:srgbClr val="A4C2F4"/>
                </a:highlight>
                <a:latin typeface="Calibri"/>
                <a:ea typeface="Calibri"/>
                <a:cs typeface="Calibri"/>
                <a:sym typeface="Calibri"/>
              </a:rPr>
              <a:t> from</a:t>
            </a:r>
            <a:r>
              <a:rPr b="1" lang="en-GB" sz="2500">
                <a:solidFill>
                  <a:srgbClr val="3F3F3F"/>
                </a:solidFill>
                <a:highlight>
                  <a:srgbClr val="B4A7D6"/>
                </a:highlight>
                <a:latin typeface="Calibri"/>
                <a:ea typeface="Calibri"/>
                <a:cs typeface="Calibri"/>
                <a:sym typeface="Calibri"/>
              </a:rPr>
              <a:t> a</a:t>
            </a:r>
            <a:r>
              <a:rPr b="1" lang="en-GB" sz="2500">
                <a:solidFill>
                  <a:srgbClr val="3F3F3F"/>
                </a:solidFill>
                <a:highlight>
                  <a:srgbClr val="D5A6BD"/>
                </a:highlight>
                <a:latin typeface="Calibri"/>
                <a:ea typeface="Calibri"/>
                <a:cs typeface="Calibri"/>
                <a:sym typeface="Calibri"/>
              </a:rPr>
              <a:t> panc</a:t>
            </a:r>
            <a:r>
              <a:rPr b="1" lang="en-GB" sz="2500">
                <a:solidFill>
                  <a:srgbClr val="3F3F3F"/>
                </a:solidFill>
                <a:highlight>
                  <a:srgbClr val="EA9999"/>
                </a:highlight>
                <a:latin typeface="Calibri"/>
                <a:ea typeface="Calibri"/>
                <a:cs typeface="Calibri"/>
                <a:sym typeface="Calibri"/>
              </a:rPr>
              <a:t>ake</a:t>
            </a:r>
            <a:r>
              <a:rPr b="1" lang="en-GB" sz="2500">
                <a:solidFill>
                  <a:srgbClr val="3F3F3F"/>
                </a:solidFill>
                <a:highlight>
                  <a:srgbClr val="F9CB9C"/>
                </a:highlight>
                <a:latin typeface="Calibri"/>
                <a:ea typeface="Calibri"/>
                <a:cs typeface="Calibri"/>
                <a:sym typeface="Calibri"/>
              </a:rPr>
              <a:t>.</a:t>
            </a:r>
            <a:endParaRPr b="1" sz="2500">
              <a:solidFill>
                <a:srgbClr val="3F3F3F"/>
              </a:solidFill>
              <a:highlight>
                <a:srgbClr val="F9CB9C"/>
              </a:highlight>
              <a:latin typeface="Calibri"/>
              <a:ea typeface="Calibri"/>
              <a:cs typeface="Calibri"/>
              <a:sym typeface="Calibri"/>
            </a:endParaRPr>
          </a:p>
          <a:p>
            <a:pPr indent="0" lvl="0" marL="0" rtl="0" algn="l">
              <a:spcBef>
                <a:spcPts val="0"/>
              </a:spcBef>
              <a:spcAft>
                <a:spcPts val="0"/>
              </a:spcAft>
              <a:buNone/>
            </a:pPr>
            <a:r>
              <a:t/>
            </a:r>
            <a:endParaRPr b="1" sz="2500">
              <a:solidFill>
                <a:srgbClr val="3F3F3F"/>
              </a:solidFill>
              <a:latin typeface="Calibri"/>
              <a:ea typeface="Calibri"/>
              <a:cs typeface="Calibri"/>
              <a:sym typeface="Calibri"/>
            </a:endParaRPr>
          </a:p>
          <a:p>
            <a:pPr indent="0" lvl="0" marL="0" rtl="0" algn="l">
              <a:spcBef>
                <a:spcPts val="0"/>
              </a:spcBef>
              <a:spcAft>
                <a:spcPts val="0"/>
              </a:spcAft>
              <a:buNone/>
            </a:pPr>
            <a:r>
              <a:rPr b="1" lang="en-GB" sz="2500">
                <a:solidFill>
                  <a:srgbClr val="3F3F3F"/>
                </a:solidFill>
                <a:highlight>
                  <a:srgbClr val="EA9999"/>
                </a:highlight>
                <a:latin typeface="Calibri"/>
                <a:ea typeface="Calibri"/>
                <a:cs typeface="Calibri"/>
                <a:sym typeface="Calibri"/>
              </a:rPr>
              <a:t>The</a:t>
            </a:r>
            <a:r>
              <a:rPr b="1" lang="en-GB" sz="2500">
                <a:solidFill>
                  <a:srgbClr val="3F3F3F"/>
                </a:solidFill>
                <a:highlight>
                  <a:srgbClr val="F9CB9C"/>
                </a:highlight>
                <a:latin typeface="Calibri"/>
                <a:ea typeface="Calibri"/>
                <a:cs typeface="Calibri"/>
                <a:sym typeface="Calibri"/>
              </a:rPr>
              <a:t> panc</a:t>
            </a:r>
            <a:r>
              <a:rPr b="1" lang="en-GB" sz="2500">
                <a:solidFill>
                  <a:srgbClr val="3F3F3F"/>
                </a:solidFill>
                <a:highlight>
                  <a:srgbClr val="FFE599"/>
                </a:highlight>
                <a:latin typeface="Calibri"/>
                <a:ea typeface="Calibri"/>
                <a:cs typeface="Calibri"/>
                <a:sym typeface="Calibri"/>
              </a:rPr>
              <a:t>ake</a:t>
            </a:r>
            <a:r>
              <a:rPr b="1" lang="en-GB" sz="2500">
                <a:solidFill>
                  <a:srgbClr val="3F3F3F"/>
                </a:solidFill>
                <a:highlight>
                  <a:srgbClr val="B6D7A8"/>
                </a:highlight>
                <a:latin typeface="Calibri"/>
                <a:ea typeface="Calibri"/>
                <a:cs typeface="Calibri"/>
                <a:sym typeface="Calibri"/>
              </a:rPr>
              <a:t> is</a:t>
            </a:r>
            <a:r>
              <a:rPr b="1" lang="en-GB" sz="2500">
                <a:solidFill>
                  <a:srgbClr val="3F3F3F"/>
                </a:solidFill>
                <a:highlight>
                  <a:srgbClr val="A2C4C9"/>
                </a:highlight>
                <a:latin typeface="Calibri"/>
                <a:ea typeface="Calibri"/>
                <a:cs typeface="Calibri"/>
                <a:sym typeface="Calibri"/>
              </a:rPr>
              <a:t> made</a:t>
            </a:r>
            <a:r>
              <a:rPr b="1" lang="en-GB" sz="2500">
                <a:solidFill>
                  <a:srgbClr val="3F3F3F"/>
                </a:solidFill>
                <a:highlight>
                  <a:srgbClr val="A4C2F4"/>
                </a:highlight>
                <a:latin typeface="Calibri"/>
                <a:ea typeface="Calibri"/>
                <a:cs typeface="Calibri"/>
                <a:sym typeface="Calibri"/>
              </a:rPr>
              <a:t> from</a:t>
            </a:r>
            <a:r>
              <a:rPr b="1" lang="en-GB" sz="2500">
                <a:solidFill>
                  <a:srgbClr val="3F3F3F"/>
                </a:solidFill>
                <a:highlight>
                  <a:srgbClr val="B4A7D6"/>
                </a:highlight>
                <a:latin typeface="Calibri"/>
                <a:ea typeface="Calibri"/>
                <a:cs typeface="Calibri"/>
                <a:sym typeface="Calibri"/>
              </a:rPr>
              <a:t> a</a:t>
            </a:r>
            <a:r>
              <a:rPr b="1" lang="en-GB" sz="2500">
                <a:solidFill>
                  <a:srgbClr val="3F3F3F"/>
                </a:solidFill>
                <a:highlight>
                  <a:srgbClr val="D5A6BD"/>
                </a:highlight>
                <a:latin typeface="Calibri"/>
                <a:ea typeface="Calibri"/>
                <a:cs typeface="Calibri"/>
                <a:sym typeface="Calibri"/>
              </a:rPr>
              <a:t> panc</a:t>
            </a:r>
            <a:r>
              <a:rPr b="1" lang="en-GB" sz="2500">
                <a:solidFill>
                  <a:srgbClr val="3F3F3F"/>
                </a:solidFill>
                <a:highlight>
                  <a:srgbClr val="EA9999"/>
                </a:highlight>
                <a:latin typeface="Calibri"/>
                <a:ea typeface="Calibri"/>
                <a:cs typeface="Calibri"/>
                <a:sym typeface="Calibri"/>
              </a:rPr>
              <a:t>ake</a:t>
            </a:r>
            <a:r>
              <a:rPr b="1" lang="en-GB" sz="2500">
                <a:solidFill>
                  <a:srgbClr val="3F3F3F"/>
                </a:solidFill>
                <a:highlight>
                  <a:srgbClr val="F9CB9C"/>
                </a:highlight>
                <a:latin typeface="Calibri"/>
                <a:ea typeface="Calibri"/>
                <a:cs typeface="Calibri"/>
                <a:sym typeface="Calibri"/>
              </a:rPr>
              <a:t>.</a:t>
            </a:r>
            <a:endParaRPr b="1" sz="2500">
              <a:solidFill>
                <a:srgbClr val="3F3F3F"/>
              </a:solidFill>
              <a:latin typeface="Calibri"/>
              <a:ea typeface="Calibri"/>
              <a:cs typeface="Calibri"/>
              <a:sym typeface="Calibri"/>
            </a:endParaRPr>
          </a:p>
          <a:p>
            <a:pPr indent="0" lvl="0" marL="0" rtl="0" algn="l">
              <a:spcBef>
                <a:spcPts val="0"/>
              </a:spcBef>
              <a:spcAft>
                <a:spcPts val="0"/>
              </a:spcAft>
              <a:buNone/>
            </a:pPr>
            <a:r>
              <a:t/>
            </a:r>
            <a:endParaRPr b="1" sz="2500">
              <a:solidFill>
                <a:srgbClr val="3F3F3F"/>
              </a:solidFill>
              <a:latin typeface="Calibri"/>
              <a:ea typeface="Calibri"/>
              <a:cs typeface="Calibri"/>
              <a:sym typeface="Calibri"/>
            </a:endParaRPr>
          </a:p>
          <a:p>
            <a:pPr indent="0" lvl="0" marL="0" rtl="0" algn="l">
              <a:spcBef>
                <a:spcPts val="0"/>
              </a:spcBef>
              <a:spcAft>
                <a:spcPts val="0"/>
              </a:spcAft>
              <a:buNone/>
            </a:pPr>
            <a:r>
              <a:rPr b="1" lang="en-GB" sz="2500">
                <a:solidFill>
                  <a:srgbClr val="3F3F3F"/>
                </a:solidFill>
                <a:highlight>
                  <a:srgbClr val="EA9999"/>
                </a:highlight>
                <a:latin typeface="Calibri"/>
                <a:ea typeface="Calibri"/>
                <a:cs typeface="Calibri"/>
                <a:sym typeface="Calibri"/>
              </a:rPr>
              <a:t>The</a:t>
            </a:r>
            <a:r>
              <a:rPr b="1" lang="en-GB" sz="2500">
                <a:solidFill>
                  <a:srgbClr val="3F3F3F"/>
                </a:solidFill>
                <a:highlight>
                  <a:srgbClr val="F9CB9C"/>
                </a:highlight>
                <a:latin typeface="Calibri"/>
                <a:ea typeface="Calibri"/>
                <a:cs typeface="Calibri"/>
                <a:sym typeface="Calibri"/>
              </a:rPr>
              <a:t> panc</a:t>
            </a:r>
            <a:r>
              <a:rPr b="1" lang="en-GB" sz="2500">
                <a:solidFill>
                  <a:srgbClr val="3F3F3F"/>
                </a:solidFill>
                <a:highlight>
                  <a:srgbClr val="FFE599"/>
                </a:highlight>
                <a:latin typeface="Calibri"/>
                <a:ea typeface="Calibri"/>
                <a:cs typeface="Calibri"/>
                <a:sym typeface="Calibri"/>
              </a:rPr>
              <a:t>ake</a:t>
            </a:r>
            <a:r>
              <a:rPr b="1" lang="en-GB" sz="2500">
                <a:solidFill>
                  <a:srgbClr val="3F3F3F"/>
                </a:solidFill>
                <a:highlight>
                  <a:srgbClr val="B6D7A8"/>
                </a:highlight>
                <a:latin typeface="Calibri"/>
                <a:ea typeface="Calibri"/>
                <a:cs typeface="Calibri"/>
                <a:sym typeface="Calibri"/>
              </a:rPr>
              <a:t> is</a:t>
            </a:r>
            <a:r>
              <a:rPr b="1" lang="en-GB" sz="2500">
                <a:solidFill>
                  <a:srgbClr val="3F3F3F"/>
                </a:solidFill>
                <a:highlight>
                  <a:srgbClr val="A2C4C9"/>
                </a:highlight>
                <a:latin typeface="Calibri"/>
                <a:ea typeface="Calibri"/>
                <a:cs typeface="Calibri"/>
                <a:sym typeface="Calibri"/>
              </a:rPr>
              <a:t> made</a:t>
            </a:r>
            <a:endParaRPr b="1" sz="2500">
              <a:solidFill>
                <a:srgbClr val="3F3F3F"/>
              </a:solidFill>
              <a:latin typeface="Calibri"/>
              <a:ea typeface="Calibri"/>
              <a:cs typeface="Calibri"/>
              <a:sym typeface="Calibri"/>
            </a:endParaRPr>
          </a:p>
          <a:p>
            <a:pPr indent="0" lvl="0" marL="0" rtl="0" algn="l">
              <a:spcBef>
                <a:spcPts val="0"/>
              </a:spcBef>
              <a:spcAft>
                <a:spcPts val="0"/>
              </a:spcAft>
              <a:buNone/>
            </a:pPr>
            <a:r>
              <a:t/>
            </a:r>
            <a:endParaRPr sz="2500">
              <a:solidFill>
                <a:srgbClr val="3F3F3F"/>
              </a:solidFill>
              <a:latin typeface="Calibri"/>
              <a:ea typeface="Calibri"/>
              <a:cs typeface="Calibri"/>
              <a:sym typeface="Calibri"/>
            </a:endParaRPr>
          </a:p>
        </p:txBody>
      </p:sp>
      <p:sp>
        <p:nvSpPr>
          <p:cNvPr id="245" name="Google Shape;245;p28"/>
          <p:cNvSpPr txBox="1"/>
          <p:nvPr>
            <p:ph idx="2" type="body"/>
          </p:nvPr>
        </p:nvSpPr>
        <p:spPr>
          <a:xfrm>
            <a:off x="457200" y="2926080"/>
            <a:ext cx="3200400" cy="3379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GB" sz="2000">
                <a:solidFill>
                  <a:schemeClr val="lt1"/>
                </a:solidFill>
              </a:rPr>
              <a:t>Goals</a:t>
            </a:r>
            <a:r>
              <a:rPr lang="en-GB" sz="2000">
                <a:solidFill>
                  <a:schemeClr val="lt1"/>
                </a:solidFill>
              </a:rPr>
              <a:t>: </a:t>
            </a:r>
            <a:endParaRPr sz="2000">
              <a:solidFill>
                <a:schemeClr val="lt1"/>
              </a:solidFill>
            </a:endParaRPr>
          </a:p>
          <a:p>
            <a:pPr indent="-342900" lvl="0" marL="457200" rtl="0" algn="l">
              <a:spcBef>
                <a:spcPts val="1000"/>
              </a:spcBef>
              <a:spcAft>
                <a:spcPts val="0"/>
              </a:spcAft>
              <a:buClr>
                <a:schemeClr val="lt1"/>
              </a:buClr>
              <a:buSzPts val="1800"/>
              <a:buChar char="●"/>
            </a:pPr>
            <a:r>
              <a:rPr lang="en-GB" sz="2000">
                <a:solidFill>
                  <a:schemeClr val="lt1"/>
                </a:solidFill>
              </a:rPr>
              <a:t>Analyse token probabilities after last model layer</a:t>
            </a:r>
            <a:endParaRPr sz="2000">
              <a:solidFill>
                <a:schemeClr val="lt1"/>
              </a:solidFill>
            </a:endParaRPr>
          </a:p>
          <a:p>
            <a:pPr indent="-342900" lvl="0" marL="457200" rtl="0" algn="l">
              <a:spcBef>
                <a:spcPts val="1000"/>
              </a:spcBef>
              <a:spcAft>
                <a:spcPts val="0"/>
              </a:spcAft>
              <a:buClr>
                <a:schemeClr val="lt1"/>
              </a:buClr>
              <a:buSzPts val="1800"/>
              <a:buChar char="●"/>
            </a:pPr>
            <a:r>
              <a:rPr lang="en-GB" sz="2000">
                <a:solidFill>
                  <a:schemeClr val="lt1"/>
                </a:solidFill>
              </a:rPr>
              <a:t>Investigate influence of parameters on generation process:</a:t>
            </a:r>
            <a:endParaRPr sz="2000">
              <a:solidFill>
                <a:schemeClr val="lt1"/>
              </a:solidFill>
            </a:endParaRPr>
          </a:p>
          <a:p>
            <a:pPr indent="-342900" lvl="1" marL="914400" rtl="0" algn="l">
              <a:spcBef>
                <a:spcPts val="1000"/>
              </a:spcBef>
              <a:spcAft>
                <a:spcPts val="0"/>
              </a:spcAft>
              <a:buClr>
                <a:schemeClr val="lt1"/>
              </a:buClr>
              <a:buSzPts val="1800"/>
              <a:buChar char="○"/>
            </a:pPr>
            <a:r>
              <a:rPr lang="en-GB" sz="1800">
                <a:solidFill>
                  <a:schemeClr val="lt1"/>
                </a:solidFill>
              </a:rPr>
              <a:t>Temperature</a:t>
            </a:r>
            <a:endParaRPr sz="1800">
              <a:solidFill>
                <a:schemeClr val="lt1"/>
              </a:solidFill>
            </a:endParaRPr>
          </a:p>
          <a:p>
            <a:pPr indent="-342900" lvl="1" marL="914400" rtl="0" algn="l">
              <a:spcBef>
                <a:spcPts val="1000"/>
              </a:spcBef>
              <a:spcAft>
                <a:spcPts val="1000"/>
              </a:spcAft>
              <a:buClr>
                <a:schemeClr val="lt1"/>
              </a:buClr>
              <a:buSzPts val="1800"/>
              <a:buChar char="○"/>
            </a:pPr>
            <a:r>
              <a:rPr lang="en-GB" sz="1800">
                <a:solidFill>
                  <a:schemeClr val="lt1"/>
                </a:solidFill>
              </a:rPr>
              <a:t>Repetition penalty</a:t>
            </a:r>
            <a:endParaRPr>
              <a:solidFill>
                <a:schemeClr val="lt1"/>
              </a:solidFill>
            </a:endParaRPr>
          </a:p>
        </p:txBody>
      </p:sp>
      <p:sp>
        <p:nvSpPr>
          <p:cNvPr id="246" name="Google Shape;246;p28"/>
          <p:cNvSpPr txBox="1"/>
          <p:nvPr/>
        </p:nvSpPr>
        <p:spPr>
          <a:xfrm>
            <a:off x="4989275" y="1259125"/>
            <a:ext cx="5851200" cy="93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000">
                <a:solidFill>
                  <a:schemeClr val="accent2"/>
                </a:solidFill>
                <a:latin typeface="Calibri"/>
                <a:ea typeface="Calibri"/>
                <a:cs typeface="Calibri"/>
                <a:sym typeface="Calibri"/>
              </a:rPr>
              <a:t>Pancakes are great for…</a:t>
            </a:r>
            <a:endParaRPr b="1" sz="3000">
              <a:solidFill>
                <a:schemeClr val="accent2"/>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General Strategy</a:t>
            </a:r>
            <a:endParaRPr/>
          </a:p>
        </p:txBody>
      </p:sp>
      <p:sp>
        <p:nvSpPr>
          <p:cNvPr id="253" name="Google Shape;253;p29"/>
          <p:cNvSpPr txBox="1"/>
          <p:nvPr>
            <p:ph idx="1" type="body"/>
          </p:nvPr>
        </p:nvSpPr>
        <p:spPr>
          <a:xfrm>
            <a:off x="1097275" y="2150525"/>
            <a:ext cx="4079100" cy="3648300"/>
          </a:xfrm>
          <a:prstGeom prst="rect">
            <a:avLst/>
          </a:prstGeom>
          <a:ln cap="flat" cmpd="sng" w="28575">
            <a:solidFill>
              <a:schemeClr val="accent1"/>
            </a:solidFill>
            <a:prstDash val="solid"/>
            <a:round/>
            <a:headEnd len="sm" w="sm" type="none"/>
            <a:tailEnd len="sm" w="sm" type="none"/>
          </a:ln>
        </p:spPr>
        <p:txBody>
          <a:bodyPr anchorCtr="0" anchor="ctr" bIns="45700" lIns="0" spcFirstLastPara="1" rIns="0" wrap="square" tIns="45700">
            <a:normAutofit lnSpcReduction="10000"/>
          </a:bodyPr>
          <a:lstStyle/>
          <a:p>
            <a:pPr indent="-370099" lvl="0" marL="590400" rtl="0" algn="l">
              <a:spcBef>
                <a:spcPts val="1200"/>
              </a:spcBef>
              <a:spcAft>
                <a:spcPts val="0"/>
              </a:spcAft>
              <a:buSzPts val="2200"/>
              <a:buAutoNum type="arabicPeriod"/>
            </a:pPr>
            <a:r>
              <a:rPr lang="en-GB" sz="2400"/>
              <a:t>Define input sequence</a:t>
            </a:r>
            <a:endParaRPr sz="2400"/>
          </a:p>
          <a:p>
            <a:pPr indent="-370099" lvl="0" marL="590400" rtl="0" algn="l">
              <a:spcBef>
                <a:spcPts val="1000"/>
              </a:spcBef>
              <a:spcAft>
                <a:spcPts val="0"/>
              </a:spcAft>
              <a:buSzPts val="2200"/>
              <a:buAutoNum type="arabicPeriod"/>
            </a:pPr>
            <a:r>
              <a:rPr lang="en-GB" sz="2400"/>
              <a:t>Pass input through model</a:t>
            </a:r>
            <a:endParaRPr sz="2400"/>
          </a:p>
          <a:p>
            <a:pPr indent="-370099" lvl="0" marL="590400" rtl="0" algn="l">
              <a:spcBef>
                <a:spcPts val="1000"/>
              </a:spcBef>
              <a:spcAft>
                <a:spcPts val="0"/>
              </a:spcAft>
              <a:buSzPts val="2200"/>
              <a:buAutoNum type="arabicPeriod"/>
            </a:pPr>
            <a:r>
              <a:rPr lang="en-GB" sz="2400"/>
              <a:t>Extract</a:t>
            </a:r>
            <a:r>
              <a:rPr b="1" lang="en-GB" sz="2400"/>
              <a:t> logits </a:t>
            </a:r>
            <a:endParaRPr b="1" sz="2400"/>
          </a:p>
          <a:p>
            <a:pPr indent="-370099" lvl="0" marL="590400" rtl="0" algn="l">
              <a:spcBef>
                <a:spcPts val="1000"/>
              </a:spcBef>
              <a:spcAft>
                <a:spcPts val="0"/>
              </a:spcAft>
              <a:buSzPts val="2200"/>
              <a:buAutoNum type="arabicPeriod"/>
            </a:pPr>
            <a:r>
              <a:rPr lang="en-GB" sz="2400"/>
              <a:t>Apply </a:t>
            </a:r>
            <a:r>
              <a:rPr b="1" lang="en-GB" sz="2400"/>
              <a:t>softmax</a:t>
            </a:r>
            <a:r>
              <a:rPr lang="en-GB" sz="2400"/>
              <a:t> to get token probabilities</a:t>
            </a:r>
            <a:endParaRPr sz="2400"/>
          </a:p>
          <a:p>
            <a:pPr indent="-370099" lvl="0" marL="590400" rtl="0" algn="l">
              <a:spcBef>
                <a:spcPts val="1000"/>
              </a:spcBef>
              <a:spcAft>
                <a:spcPts val="0"/>
              </a:spcAft>
              <a:buSzPts val="2200"/>
              <a:buAutoNum type="arabicPeriod"/>
            </a:pPr>
            <a:r>
              <a:rPr lang="en-GB" sz="2400"/>
              <a:t>Select next token &amp; append to sequence</a:t>
            </a:r>
            <a:endParaRPr sz="2400"/>
          </a:p>
          <a:p>
            <a:pPr indent="-370099" lvl="0" marL="590400" rtl="0" algn="l">
              <a:spcBef>
                <a:spcPts val="1200"/>
              </a:spcBef>
              <a:spcAft>
                <a:spcPts val="1000"/>
              </a:spcAft>
              <a:buSzPts val="2200"/>
              <a:buAutoNum type="arabicPeriod"/>
            </a:pPr>
            <a:r>
              <a:rPr lang="en-GB" sz="2400"/>
              <a:t>Repeat </a:t>
            </a:r>
            <a:r>
              <a:rPr lang="en-GB" sz="2400">
                <a:solidFill>
                  <a:schemeClr val="accent1"/>
                </a:solidFill>
              </a:rPr>
              <a:t>2.-6.</a:t>
            </a:r>
            <a:r>
              <a:rPr lang="en-GB" sz="2400"/>
              <a:t> with new sequence</a:t>
            </a:r>
            <a:endParaRPr sz="2400"/>
          </a:p>
        </p:txBody>
      </p:sp>
      <p:sp>
        <p:nvSpPr>
          <p:cNvPr id="254" name="Google Shape;254;p29"/>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solidFill>
                  <a:srgbClr val="FFFFFF"/>
                </a:solidFill>
              </a:rPr>
              <a:t>‹#›</a:t>
            </a:fld>
            <a:endParaRPr>
              <a:solidFill>
                <a:srgbClr val="FFFFFF"/>
              </a:solidFill>
            </a:endParaRPr>
          </a:p>
        </p:txBody>
      </p:sp>
      <p:sp>
        <p:nvSpPr>
          <p:cNvPr id="255" name="Google Shape;255;p29"/>
          <p:cNvSpPr txBox="1"/>
          <p:nvPr/>
        </p:nvSpPr>
        <p:spPr>
          <a:xfrm>
            <a:off x="5482550" y="2379125"/>
            <a:ext cx="5673000" cy="1293000"/>
          </a:xfrm>
          <a:prstGeom prst="rect">
            <a:avLst/>
          </a:prstGeom>
          <a:solidFill>
            <a:srgbClr val="3F3F3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D1D1D1"/>
                </a:solidFill>
              </a:rPr>
              <a:t>input_text </a:t>
            </a:r>
            <a:r>
              <a:rPr lang="en-GB" sz="1800">
                <a:solidFill>
                  <a:srgbClr val="D2CD86"/>
                </a:solidFill>
              </a:rPr>
              <a:t>=</a:t>
            </a:r>
            <a:r>
              <a:rPr lang="en-GB" sz="1800">
                <a:solidFill>
                  <a:srgbClr val="D1D1D1"/>
                </a:solidFill>
              </a:rPr>
              <a:t> </a:t>
            </a:r>
            <a:r>
              <a:rPr lang="en-GB" sz="1800">
                <a:solidFill>
                  <a:srgbClr val="02D045"/>
                </a:solidFill>
              </a:rPr>
              <a:t>"</a:t>
            </a:r>
            <a:r>
              <a:rPr lang="en-GB" sz="1800">
                <a:solidFill>
                  <a:srgbClr val="00C4C4"/>
                </a:solidFill>
              </a:rPr>
              <a:t>Pancakes are great for </a:t>
            </a:r>
            <a:r>
              <a:rPr lang="en-GB" sz="1800">
                <a:solidFill>
                  <a:srgbClr val="02D045"/>
                </a:solidFill>
              </a:rPr>
              <a:t>"</a:t>
            </a:r>
            <a:endParaRPr sz="1800">
              <a:solidFill>
                <a:srgbClr val="D1D1D1"/>
              </a:solidFill>
            </a:endParaRPr>
          </a:p>
          <a:p>
            <a:pPr indent="0" lvl="0" marL="0" rtl="0" algn="l">
              <a:spcBef>
                <a:spcPts val="0"/>
              </a:spcBef>
              <a:spcAft>
                <a:spcPts val="0"/>
              </a:spcAft>
              <a:buNone/>
            </a:pPr>
            <a:r>
              <a:rPr lang="en-GB" sz="1800">
                <a:solidFill>
                  <a:srgbClr val="D1D1D1"/>
                </a:solidFill>
              </a:rPr>
              <a:t>input_ids </a:t>
            </a:r>
            <a:r>
              <a:rPr lang="en-GB" sz="1800">
                <a:solidFill>
                  <a:srgbClr val="D2CD86"/>
                </a:solidFill>
              </a:rPr>
              <a:t>=</a:t>
            </a:r>
            <a:r>
              <a:rPr lang="en-GB" sz="1800">
                <a:solidFill>
                  <a:srgbClr val="D1D1D1"/>
                </a:solidFill>
              </a:rPr>
              <a:t> tokenizer</a:t>
            </a:r>
            <a:r>
              <a:rPr lang="en-GB" sz="1800">
                <a:solidFill>
                  <a:srgbClr val="D2CD86"/>
                </a:solidFill>
              </a:rPr>
              <a:t>.</a:t>
            </a:r>
            <a:r>
              <a:rPr lang="en-GB" sz="1800">
                <a:solidFill>
                  <a:srgbClr val="D1D1D1"/>
                </a:solidFill>
              </a:rPr>
              <a:t>encode</a:t>
            </a:r>
            <a:r>
              <a:rPr lang="en-GB" sz="1800">
                <a:solidFill>
                  <a:srgbClr val="D2CD86"/>
                </a:solidFill>
              </a:rPr>
              <a:t>(</a:t>
            </a:r>
            <a:r>
              <a:rPr lang="en-GB" sz="1800">
                <a:solidFill>
                  <a:srgbClr val="D1D1D1"/>
                </a:solidFill>
              </a:rPr>
              <a:t>input_text</a:t>
            </a:r>
            <a:r>
              <a:rPr lang="en-GB" sz="1800">
                <a:solidFill>
                  <a:srgbClr val="D2CD86"/>
                </a:solidFill>
              </a:rPr>
              <a:t>,</a:t>
            </a:r>
            <a:endParaRPr sz="1800">
              <a:solidFill>
                <a:srgbClr val="D2CD86"/>
              </a:solidFill>
            </a:endParaRPr>
          </a:p>
          <a:p>
            <a:pPr indent="457200" lvl="0" marL="0" rtl="0" algn="l">
              <a:spcBef>
                <a:spcPts val="0"/>
              </a:spcBef>
              <a:spcAft>
                <a:spcPts val="0"/>
              </a:spcAft>
              <a:buNone/>
            </a:pPr>
            <a:r>
              <a:rPr lang="en-GB" sz="1800">
                <a:solidFill>
                  <a:srgbClr val="D1D1D1"/>
                </a:solidFill>
              </a:rPr>
              <a:t> 					    return_tensors</a:t>
            </a:r>
            <a:r>
              <a:rPr lang="en-GB" sz="1800">
                <a:solidFill>
                  <a:srgbClr val="D2CD86"/>
                </a:solidFill>
              </a:rPr>
              <a:t>=</a:t>
            </a:r>
            <a:r>
              <a:rPr lang="en-GB" sz="1800">
                <a:solidFill>
                  <a:srgbClr val="02D045"/>
                </a:solidFill>
              </a:rPr>
              <a:t>"</a:t>
            </a:r>
            <a:r>
              <a:rPr lang="en-GB" sz="1800">
                <a:solidFill>
                  <a:srgbClr val="00C4C4"/>
                </a:solidFill>
              </a:rPr>
              <a:t>pt</a:t>
            </a:r>
            <a:r>
              <a:rPr lang="en-GB" sz="1800">
                <a:solidFill>
                  <a:srgbClr val="02D045"/>
                </a:solidFill>
              </a:rPr>
              <a:t>"</a:t>
            </a:r>
            <a:r>
              <a:rPr lang="en-GB" sz="1800">
                <a:solidFill>
                  <a:srgbClr val="D2CD86"/>
                </a:solidFill>
              </a:rPr>
              <a:t>)</a:t>
            </a:r>
            <a:endParaRPr sz="1800">
              <a:solidFill>
                <a:srgbClr val="D2CD86"/>
              </a:solidFill>
            </a:endParaRPr>
          </a:p>
          <a:p>
            <a:pPr indent="0" lvl="0" marL="0" rtl="0" algn="l">
              <a:spcBef>
                <a:spcPts val="0"/>
              </a:spcBef>
              <a:spcAft>
                <a:spcPts val="0"/>
              </a:spcAft>
              <a:buNone/>
            </a:pPr>
            <a:r>
              <a:t/>
            </a:r>
            <a:endParaRPr sz="1800">
              <a:solidFill>
                <a:srgbClr val="9999A9"/>
              </a:solidFill>
            </a:endParaRPr>
          </a:p>
        </p:txBody>
      </p:sp>
      <p:sp>
        <p:nvSpPr>
          <p:cNvPr id="256" name="Google Shape;256;p29"/>
          <p:cNvSpPr txBox="1"/>
          <p:nvPr/>
        </p:nvSpPr>
        <p:spPr>
          <a:xfrm>
            <a:off x="5482550" y="3875225"/>
            <a:ext cx="5673000" cy="1569900"/>
          </a:xfrm>
          <a:prstGeom prst="rect">
            <a:avLst/>
          </a:prstGeom>
          <a:solidFill>
            <a:srgbClr val="3F3F3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E66170"/>
                </a:solidFill>
              </a:rPr>
              <a:t>with</a:t>
            </a:r>
            <a:r>
              <a:rPr lang="en-GB" sz="1800">
                <a:solidFill>
                  <a:srgbClr val="D1D1D1"/>
                </a:solidFill>
              </a:rPr>
              <a:t> torch</a:t>
            </a:r>
            <a:r>
              <a:rPr lang="en-GB" sz="1800">
                <a:solidFill>
                  <a:srgbClr val="D2CD86"/>
                </a:solidFill>
              </a:rPr>
              <a:t>.</a:t>
            </a:r>
            <a:r>
              <a:rPr lang="en-GB" sz="1800">
                <a:solidFill>
                  <a:srgbClr val="D1D1D1"/>
                </a:solidFill>
              </a:rPr>
              <a:t>no_grad</a:t>
            </a:r>
            <a:r>
              <a:rPr lang="en-GB" sz="1800">
                <a:solidFill>
                  <a:srgbClr val="D2CD86"/>
                </a:solidFill>
              </a:rPr>
              <a:t>():</a:t>
            </a:r>
            <a:endParaRPr sz="1800">
              <a:solidFill>
                <a:srgbClr val="D1D1D1"/>
              </a:solidFill>
            </a:endParaRPr>
          </a:p>
          <a:p>
            <a:pPr indent="0" lvl="0" marL="0" rtl="0" algn="l">
              <a:spcBef>
                <a:spcPts val="0"/>
              </a:spcBef>
              <a:spcAft>
                <a:spcPts val="0"/>
              </a:spcAft>
              <a:buNone/>
            </a:pPr>
            <a:r>
              <a:rPr lang="en-GB" sz="1800">
                <a:solidFill>
                  <a:srgbClr val="D1D1D1"/>
                </a:solidFill>
              </a:rPr>
              <a:t>        outputs </a:t>
            </a:r>
            <a:r>
              <a:rPr lang="en-GB" sz="1800">
                <a:solidFill>
                  <a:srgbClr val="D2CD86"/>
                </a:solidFill>
              </a:rPr>
              <a:t>=</a:t>
            </a:r>
            <a:r>
              <a:rPr lang="en-GB" sz="1800">
                <a:solidFill>
                  <a:srgbClr val="D1D1D1"/>
                </a:solidFill>
              </a:rPr>
              <a:t> model</a:t>
            </a:r>
            <a:r>
              <a:rPr lang="en-GB" sz="1800">
                <a:solidFill>
                  <a:srgbClr val="D2CD86"/>
                </a:solidFill>
              </a:rPr>
              <a:t>(</a:t>
            </a:r>
            <a:r>
              <a:rPr lang="en-GB" sz="1800">
                <a:solidFill>
                  <a:srgbClr val="D1D1D1"/>
                </a:solidFill>
              </a:rPr>
              <a:t>input_ids</a:t>
            </a:r>
            <a:r>
              <a:rPr lang="en-GB" sz="1800">
                <a:solidFill>
                  <a:srgbClr val="D2CD86"/>
                </a:solidFill>
              </a:rPr>
              <a:t>)</a:t>
            </a:r>
            <a:endParaRPr sz="1800">
              <a:solidFill>
                <a:srgbClr val="D2CD86"/>
              </a:solidFill>
            </a:endParaRPr>
          </a:p>
          <a:p>
            <a:pPr indent="0" lvl="0" marL="0" rtl="0" algn="l">
              <a:spcBef>
                <a:spcPts val="0"/>
              </a:spcBef>
              <a:spcAft>
                <a:spcPts val="0"/>
              </a:spcAft>
              <a:buNone/>
            </a:pPr>
            <a:r>
              <a:t/>
            </a:r>
            <a:endParaRPr sz="1800">
              <a:solidFill>
                <a:srgbClr val="D2CD86"/>
              </a:solidFill>
            </a:endParaRPr>
          </a:p>
          <a:p>
            <a:pPr indent="0" lvl="0" marL="0" rtl="0" algn="l">
              <a:spcBef>
                <a:spcPts val="0"/>
              </a:spcBef>
              <a:spcAft>
                <a:spcPts val="0"/>
              </a:spcAft>
              <a:buNone/>
            </a:pPr>
            <a:r>
              <a:rPr lang="en-GB" sz="1800">
                <a:solidFill>
                  <a:srgbClr val="9999A9"/>
                </a:solidFill>
              </a:rPr>
              <a:t># Get the logits for the last token</a:t>
            </a:r>
            <a:endParaRPr sz="1800">
              <a:solidFill>
                <a:srgbClr val="D1D1D1"/>
              </a:solidFill>
            </a:endParaRPr>
          </a:p>
          <a:p>
            <a:pPr indent="0" lvl="0" marL="0" rtl="0" algn="l">
              <a:spcBef>
                <a:spcPts val="0"/>
              </a:spcBef>
              <a:spcAft>
                <a:spcPts val="0"/>
              </a:spcAft>
              <a:buNone/>
            </a:pPr>
            <a:r>
              <a:rPr lang="en-GB" sz="1800">
                <a:solidFill>
                  <a:srgbClr val="D1D1D1"/>
                </a:solidFill>
              </a:rPr>
              <a:t>logits </a:t>
            </a:r>
            <a:r>
              <a:rPr lang="en-GB" sz="1800">
                <a:solidFill>
                  <a:srgbClr val="D2CD86"/>
                </a:solidFill>
              </a:rPr>
              <a:t>=</a:t>
            </a:r>
            <a:r>
              <a:rPr lang="en-GB" sz="1800">
                <a:solidFill>
                  <a:srgbClr val="D1D1D1"/>
                </a:solidFill>
              </a:rPr>
              <a:t> outputs</a:t>
            </a:r>
            <a:r>
              <a:rPr lang="en-GB" sz="1800">
                <a:solidFill>
                  <a:srgbClr val="D2CD86"/>
                </a:solidFill>
              </a:rPr>
              <a:t>.</a:t>
            </a:r>
            <a:r>
              <a:rPr lang="en-GB" sz="1800">
                <a:solidFill>
                  <a:srgbClr val="D1D1D1"/>
                </a:solidFill>
              </a:rPr>
              <a:t>logits</a:t>
            </a:r>
            <a:r>
              <a:rPr lang="en-GB" sz="1800">
                <a:solidFill>
                  <a:srgbClr val="D2CD86"/>
                </a:solidFill>
              </a:rPr>
              <a:t>[:,</a:t>
            </a:r>
            <a:r>
              <a:rPr lang="en-GB" sz="1800">
                <a:solidFill>
                  <a:srgbClr val="D1D1D1"/>
                </a:solidFill>
              </a:rPr>
              <a:t> </a:t>
            </a:r>
            <a:r>
              <a:rPr lang="en-GB" sz="1800">
                <a:solidFill>
                  <a:srgbClr val="00DDDD"/>
                </a:solidFill>
              </a:rPr>
              <a:t>-</a:t>
            </a:r>
            <a:r>
              <a:rPr lang="en-GB" sz="1800">
                <a:solidFill>
                  <a:srgbClr val="008C00"/>
                </a:solidFill>
              </a:rPr>
              <a:t>1</a:t>
            </a:r>
            <a:r>
              <a:rPr lang="en-GB" sz="1800">
                <a:solidFill>
                  <a:srgbClr val="D2CD86"/>
                </a:solidFill>
              </a:rPr>
              <a:t>,</a:t>
            </a:r>
            <a:r>
              <a:rPr lang="en-GB" sz="1800">
                <a:solidFill>
                  <a:srgbClr val="D1D1D1"/>
                </a:solidFill>
              </a:rPr>
              <a:t> </a:t>
            </a:r>
            <a:r>
              <a:rPr lang="en-GB" sz="1800">
                <a:solidFill>
                  <a:srgbClr val="D2CD86"/>
                </a:solidFill>
              </a:rPr>
              <a:t>:]</a:t>
            </a:r>
            <a:r>
              <a:rPr lang="en-GB" sz="1800">
                <a:solidFill>
                  <a:srgbClr val="D1D1D1"/>
                </a:solidFill>
              </a:rPr>
              <a:t> </a:t>
            </a:r>
            <a:endParaRPr b="1" sz="1800">
              <a:solidFill>
                <a:srgbClr val="E66170"/>
              </a:solidFill>
            </a:endParaRPr>
          </a:p>
        </p:txBody>
      </p:sp>
      <p:sp>
        <p:nvSpPr>
          <p:cNvPr id="257" name="Google Shape;257;p29"/>
          <p:cNvSpPr txBox="1"/>
          <p:nvPr/>
        </p:nvSpPr>
        <p:spPr>
          <a:xfrm>
            <a:off x="5482675" y="3998400"/>
            <a:ext cx="5673000" cy="738900"/>
          </a:xfrm>
          <a:prstGeom prst="rect">
            <a:avLst/>
          </a:prstGeom>
          <a:solidFill>
            <a:srgbClr val="3F3F3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999A9"/>
                </a:solidFill>
              </a:rPr>
              <a:t># Convert logits to probabilities</a:t>
            </a:r>
            <a:endParaRPr sz="1800">
              <a:solidFill>
                <a:srgbClr val="D1D1D1"/>
              </a:solidFill>
            </a:endParaRPr>
          </a:p>
          <a:p>
            <a:pPr indent="0" lvl="0" marL="0" rtl="0" algn="l">
              <a:spcBef>
                <a:spcPts val="0"/>
              </a:spcBef>
              <a:spcAft>
                <a:spcPts val="0"/>
              </a:spcAft>
              <a:buNone/>
            </a:pPr>
            <a:r>
              <a:rPr lang="en-GB" sz="1800">
                <a:solidFill>
                  <a:srgbClr val="D1D1D1"/>
                </a:solidFill>
              </a:rPr>
              <a:t>probs </a:t>
            </a:r>
            <a:r>
              <a:rPr lang="en-GB" sz="1800">
                <a:solidFill>
                  <a:srgbClr val="D2CD86"/>
                </a:solidFill>
              </a:rPr>
              <a:t>=</a:t>
            </a:r>
            <a:r>
              <a:rPr lang="en-GB" sz="1800">
                <a:solidFill>
                  <a:srgbClr val="D1D1D1"/>
                </a:solidFill>
              </a:rPr>
              <a:t> torch</a:t>
            </a:r>
            <a:r>
              <a:rPr lang="en-GB" sz="1800">
                <a:solidFill>
                  <a:srgbClr val="D2CD86"/>
                </a:solidFill>
              </a:rPr>
              <a:t>.</a:t>
            </a:r>
            <a:r>
              <a:rPr lang="en-GB" sz="1800">
                <a:solidFill>
                  <a:srgbClr val="D1D1D1"/>
                </a:solidFill>
              </a:rPr>
              <a:t>softmax</a:t>
            </a:r>
            <a:r>
              <a:rPr lang="en-GB" sz="1800">
                <a:solidFill>
                  <a:srgbClr val="D2CD86"/>
                </a:solidFill>
              </a:rPr>
              <a:t>(</a:t>
            </a:r>
            <a:r>
              <a:rPr lang="en-GB" sz="1800">
                <a:solidFill>
                  <a:srgbClr val="D1D1D1"/>
                </a:solidFill>
              </a:rPr>
              <a:t>logits</a:t>
            </a:r>
            <a:r>
              <a:rPr lang="en-GB" sz="1800">
                <a:solidFill>
                  <a:srgbClr val="D2CD86"/>
                </a:solidFill>
              </a:rPr>
              <a:t>,</a:t>
            </a:r>
            <a:r>
              <a:rPr lang="en-GB" sz="1800">
                <a:solidFill>
                  <a:srgbClr val="D1D1D1"/>
                </a:solidFill>
              </a:rPr>
              <a:t> dim</a:t>
            </a:r>
            <a:r>
              <a:rPr lang="en-GB" sz="1800">
                <a:solidFill>
                  <a:srgbClr val="D2CD86"/>
                </a:solidFill>
              </a:rPr>
              <a:t>=</a:t>
            </a:r>
            <a:r>
              <a:rPr lang="en-GB" sz="1800">
                <a:solidFill>
                  <a:srgbClr val="00DDDD"/>
                </a:solidFill>
              </a:rPr>
              <a:t>-</a:t>
            </a:r>
            <a:r>
              <a:rPr lang="en-GB" sz="1800">
                <a:solidFill>
                  <a:srgbClr val="008C00"/>
                </a:solidFill>
              </a:rPr>
              <a:t>1</a:t>
            </a:r>
            <a:r>
              <a:rPr lang="en-GB" sz="1800">
                <a:solidFill>
                  <a:srgbClr val="D2CD86"/>
                </a:solidFill>
              </a:rPr>
              <a:t>)</a:t>
            </a:r>
            <a:endParaRPr sz="1800">
              <a:solidFill>
                <a:srgbClr val="D1D1D1"/>
              </a:solidFill>
            </a:endParaRPr>
          </a:p>
        </p:txBody>
      </p:sp>
      <p:grpSp>
        <p:nvGrpSpPr>
          <p:cNvPr id="258" name="Google Shape;258;p29"/>
          <p:cNvGrpSpPr/>
          <p:nvPr/>
        </p:nvGrpSpPr>
        <p:grpSpPr>
          <a:xfrm>
            <a:off x="5467528" y="2760127"/>
            <a:ext cx="4078960" cy="1066707"/>
            <a:chOff x="5924775" y="3350750"/>
            <a:chExt cx="4813500" cy="1258800"/>
          </a:xfrm>
        </p:grpSpPr>
        <p:pic>
          <p:nvPicPr>
            <p:cNvPr id="259" name="Google Shape;259;p29"/>
            <p:cNvPicPr preferRelativeResize="0"/>
            <p:nvPr/>
          </p:nvPicPr>
          <p:blipFill>
            <a:blip r:embed="rId3">
              <a:alphaModFix/>
            </a:blip>
            <a:stretch>
              <a:fillRect/>
            </a:stretch>
          </p:blipFill>
          <p:spPr>
            <a:xfrm>
              <a:off x="5991913" y="3423463"/>
              <a:ext cx="4654276" cy="1102425"/>
            </a:xfrm>
            <a:prstGeom prst="rect">
              <a:avLst/>
            </a:prstGeom>
            <a:noFill/>
            <a:ln>
              <a:noFill/>
            </a:ln>
          </p:spPr>
        </p:pic>
        <p:sp>
          <p:nvSpPr>
            <p:cNvPr id="260" name="Google Shape;260;p29"/>
            <p:cNvSpPr/>
            <p:nvPr/>
          </p:nvSpPr>
          <p:spPr>
            <a:xfrm>
              <a:off x="5924775" y="3350750"/>
              <a:ext cx="4813500" cy="1258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261" name="Google Shape;261;p29"/>
          <p:cNvGrpSpPr/>
          <p:nvPr/>
        </p:nvGrpSpPr>
        <p:grpSpPr>
          <a:xfrm>
            <a:off x="5632975" y="2150525"/>
            <a:ext cx="5579250" cy="3648300"/>
            <a:chOff x="5632975" y="2150525"/>
            <a:chExt cx="5579250" cy="3648300"/>
          </a:xfrm>
        </p:grpSpPr>
        <p:sp>
          <p:nvSpPr>
            <p:cNvPr id="262" name="Google Shape;262;p29"/>
            <p:cNvSpPr txBox="1"/>
            <p:nvPr/>
          </p:nvSpPr>
          <p:spPr>
            <a:xfrm>
              <a:off x="5652625" y="2150525"/>
              <a:ext cx="5503200" cy="8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3F3F3F"/>
                  </a:solidFill>
                  <a:latin typeface="Calibri"/>
                  <a:ea typeface="Calibri"/>
                  <a:cs typeface="Calibri"/>
                  <a:sym typeface="Calibri"/>
                </a:rPr>
                <a:t>Token selection:</a:t>
              </a:r>
              <a:endParaRPr sz="2000">
                <a:solidFill>
                  <a:srgbClr val="3F3F3F"/>
                </a:solidFill>
                <a:latin typeface="Calibri"/>
                <a:ea typeface="Calibri"/>
                <a:cs typeface="Calibri"/>
                <a:sym typeface="Calibri"/>
              </a:endParaRPr>
            </a:p>
            <a:p>
              <a:pPr indent="-355600" lvl="0" marL="457200" rtl="0" algn="l">
                <a:spcBef>
                  <a:spcPts val="0"/>
                </a:spcBef>
                <a:spcAft>
                  <a:spcPts val="0"/>
                </a:spcAft>
                <a:buClr>
                  <a:srgbClr val="3F3F3F"/>
                </a:buClr>
                <a:buSzPts val="2000"/>
                <a:buFont typeface="Calibri"/>
                <a:buChar char="●"/>
              </a:pPr>
              <a:r>
                <a:rPr lang="en-GB" sz="2000">
                  <a:solidFill>
                    <a:srgbClr val="3F3F3F"/>
                  </a:solidFill>
                  <a:latin typeface="Calibri"/>
                  <a:ea typeface="Calibri"/>
                  <a:cs typeface="Calibri"/>
                  <a:sym typeface="Calibri"/>
                </a:rPr>
                <a:t>Directly select token with highest probability</a:t>
              </a:r>
              <a:endParaRPr sz="2000">
                <a:solidFill>
                  <a:srgbClr val="3F3F3F"/>
                </a:solidFill>
                <a:latin typeface="Calibri"/>
                <a:ea typeface="Calibri"/>
                <a:cs typeface="Calibri"/>
                <a:sym typeface="Calibri"/>
              </a:endParaRPr>
            </a:p>
          </p:txBody>
        </p:sp>
        <p:sp>
          <p:nvSpPr>
            <p:cNvPr id="263" name="Google Shape;263;p29"/>
            <p:cNvSpPr txBox="1"/>
            <p:nvPr/>
          </p:nvSpPr>
          <p:spPr>
            <a:xfrm>
              <a:off x="5669725" y="4014775"/>
              <a:ext cx="5469000" cy="765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F3F3F"/>
                </a:buClr>
                <a:buSzPts val="2000"/>
                <a:buFont typeface="Calibri"/>
                <a:buChar char="●"/>
              </a:pPr>
              <a:r>
                <a:rPr lang="en-GB" sz="2000">
                  <a:solidFill>
                    <a:srgbClr val="3F3F3F"/>
                  </a:solidFill>
                  <a:latin typeface="Calibri"/>
                  <a:ea typeface="Calibri"/>
                  <a:cs typeface="Calibri"/>
                  <a:sym typeface="Calibri"/>
                </a:rPr>
                <a:t>Select token randomly based on probability distribution</a:t>
              </a:r>
              <a:endParaRPr sz="2000">
                <a:solidFill>
                  <a:srgbClr val="3F3F3F"/>
                </a:solidFill>
                <a:latin typeface="Calibri"/>
                <a:ea typeface="Calibri"/>
                <a:cs typeface="Calibri"/>
                <a:sym typeface="Calibri"/>
              </a:endParaRPr>
            </a:p>
          </p:txBody>
        </p:sp>
        <p:sp>
          <p:nvSpPr>
            <p:cNvPr id="264" name="Google Shape;264;p29"/>
            <p:cNvSpPr txBox="1"/>
            <p:nvPr/>
          </p:nvSpPr>
          <p:spPr>
            <a:xfrm>
              <a:off x="5669725" y="2983350"/>
              <a:ext cx="5542500" cy="738900"/>
            </a:xfrm>
            <a:prstGeom prst="rect">
              <a:avLst/>
            </a:prstGeom>
            <a:solidFill>
              <a:srgbClr val="3F3F3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999A9"/>
                  </a:solidFill>
                </a:rPr>
                <a:t>#selects token with highest probability</a:t>
              </a:r>
              <a:endParaRPr sz="1800">
                <a:solidFill>
                  <a:srgbClr val="9999A9"/>
                </a:solidFill>
              </a:endParaRPr>
            </a:p>
            <a:p>
              <a:pPr indent="0" lvl="0" marL="0" rtl="0" algn="l">
                <a:spcBef>
                  <a:spcPts val="0"/>
                </a:spcBef>
                <a:spcAft>
                  <a:spcPts val="0"/>
                </a:spcAft>
                <a:buNone/>
              </a:pPr>
              <a:r>
                <a:rPr lang="en-GB" sz="1800">
                  <a:solidFill>
                    <a:srgbClr val="D1D1D1"/>
                  </a:solidFill>
                </a:rPr>
                <a:t>next_token_id </a:t>
              </a:r>
              <a:r>
                <a:rPr lang="en-GB" sz="1800">
                  <a:solidFill>
                    <a:srgbClr val="D2CD86"/>
                  </a:solidFill>
                </a:rPr>
                <a:t>=</a:t>
              </a:r>
              <a:r>
                <a:rPr lang="en-GB" sz="1800">
                  <a:solidFill>
                    <a:srgbClr val="D1D1D1"/>
                  </a:solidFill>
                </a:rPr>
                <a:t> torch</a:t>
              </a:r>
              <a:r>
                <a:rPr lang="en-GB" sz="1800">
                  <a:solidFill>
                    <a:srgbClr val="D2CD86"/>
                  </a:solidFill>
                </a:rPr>
                <a:t>.</a:t>
              </a:r>
              <a:r>
                <a:rPr lang="en-GB" sz="1800">
                  <a:solidFill>
                    <a:srgbClr val="D1D1D1"/>
                  </a:solidFill>
                </a:rPr>
                <a:t>argmax</a:t>
              </a:r>
              <a:r>
                <a:rPr lang="en-GB" sz="1800">
                  <a:solidFill>
                    <a:srgbClr val="D2CD86"/>
                  </a:solidFill>
                </a:rPr>
                <a:t>(</a:t>
              </a:r>
              <a:r>
                <a:rPr lang="en-GB" sz="1800">
                  <a:solidFill>
                    <a:srgbClr val="D1D1D1"/>
                  </a:solidFill>
                </a:rPr>
                <a:t>probs</a:t>
              </a:r>
              <a:r>
                <a:rPr lang="en-GB" sz="1800">
                  <a:solidFill>
                    <a:srgbClr val="D2CD86"/>
                  </a:solidFill>
                </a:rPr>
                <a:t>,</a:t>
              </a:r>
              <a:r>
                <a:rPr lang="en-GB" sz="1800">
                  <a:solidFill>
                    <a:srgbClr val="D1D1D1"/>
                  </a:solidFill>
                </a:rPr>
                <a:t> dim</a:t>
              </a:r>
              <a:r>
                <a:rPr lang="en-GB" sz="1800">
                  <a:solidFill>
                    <a:srgbClr val="D2CD86"/>
                  </a:solidFill>
                </a:rPr>
                <a:t>=</a:t>
              </a:r>
              <a:r>
                <a:rPr lang="en-GB" sz="1800">
                  <a:solidFill>
                    <a:srgbClr val="00DDDD"/>
                  </a:solidFill>
                </a:rPr>
                <a:t>-</a:t>
              </a:r>
              <a:r>
                <a:rPr lang="en-GB" sz="1800">
                  <a:solidFill>
                    <a:srgbClr val="008C00"/>
                  </a:solidFill>
                </a:rPr>
                <a:t>1</a:t>
              </a:r>
              <a:r>
                <a:rPr lang="en-GB" sz="1800">
                  <a:solidFill>
                    <a:srgbClr val="D2CD86"/>
                  </a:solidFill>
                </a:rPr>
                <a:t>)</a:t>
              </a:r>
              <a:endParaRPr sz="1800">
                <a:solidFill>
                  <a:srgbClr val="9999A9"/>
                </a:solidFill>
              </a:endParaRPr>
            </a:p>
          </p:txBody>
        </p:sp>
        <p:sp>
          <p:nvSpPr>
            <p:cNvPr id="265" name="Google Shape;265;p29"/>
            <p:cNvSpPr txBox="1"/>
            <p:nvPr/>
          </p:nvSpPr>
          <p:spPr>
            <a:xfrm>
              <a:off x="5632975" y="4783025"/>
              <a:ext cx="5542500" cy="1015800"/>
            </a:xfrm>
            <a:prstGeom prst="rect">
              <a:avLst/>
            </a:prstGeom>
            <a:solidFill>
              <a:srgbClr val="3F3F3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999A9"/>
                  </a:solidFill>
                </a:rPr>
                <a:t># sample from the probability distribution</a:t>
              </a:r>
              <a:endParaRPr sz="1800">
                <a:solidFill>
                  <a:srgbClr val="D1D1D1"/>
                </a:solidFill>
              </a:endParaRPr>
            </a:p>
            <a:p>
              <a:pPr indent="0" lvl="0" marL="0" rtl="0" algn="l">
                <a:spcBef>
                  <a:spcPts val="0"/>
                </a:spcBef>
                <a:spcAft>
                  <a:spcPts val="0"/>
                </a:spcAft>
                <a:buNone/>
              </a:pPr>
              <a:r>
                <a:rPr lang="en-GB" sz="1800">
                  <a:solidFill>
                    <a:srgbClr val="D1D1D1"/>
                  </a:solidFill>
                </a:rPr>
                <a:t>next_token_id </a:t>
              </a:r>
              <a:r>
                <a:rPr lang="en-GB" sz="1800">
                  <a:solidFill>
                    <a:srgbClr val="D2CD86"/>
                  </a:solidFill>
                </a:rPr>
                <a:t>=</a:t>
              </a:r>
              <a:r>
                <a:rPr lang="en-GB" sz="1800">
                  <a:solidFill>
                    <a:srgbClr val="D1D1D1"/>
                  </a:solidFill>
                </a:rPr>
                <a:t> torch</a:t>
              </a:r>
              <a:r>
                <a:rPr lang="en-GB" sz="1800">
                  <a:solidFill>
                    <a:srgbClr val="D2CD86"/>
                  </a:solidFill>
                </a:rPr>
                <a:t>.</a:t>
              </a:r>
              <a:r>
                <a:rPr lang="en-GB" sz="1800">
                  <a:solidFill>
                    <a:srgbClr val="D1D1D1"/>
                  </a:solidFill>
                </a:rPr>
                <a:t>multinomial</a:t>
              </a:r>
              <a:r>
                <a:rPr lang="en-GB" sz="1800">
                  <a:solidFill>
                    <a:srgbClr val="D2CD86"/>
                  </a:solidFill>
                </a:rPr>
                <a:t>(</a:t>
              </a:r>
              <a:r>
                <a:rPr lang="en-GB" sz="1800">
                  <a:solidFill>
                    <a:srgbClr val="D1D1D1"/>
                  </a:solidFill>
                </a:rPr>
                <a:t>probs</a:t>
              </a:r>
              <a:r>
                <a:rPr lang="en-GB" sz="1800">
                  <a:solidFill>
                    <a:srgbClr val="D2CD86"/>
                  </a:solidFill>
                </a:rPr>
                <a:t>,</a:t>
              </a:r>
              <a:endParaRPr sz="1800">
                <a:solidFill>
                  <a:srgbClr val="D2CD86"/>
                </a:solidFill>
              </a:endParaRPr>
            </a:p>
            <a:p>
              <a:pPr indent="0" lvl="0" marL="3200400" rtl="0" algn="l">
                <a:spcBef>
                  <a:spcPts val="0"/>
                </a:spcBef>
                <a:spcAft>
                  <a:spcPts val="0"/>
                </a:spcAft>
                <a:buNone/>
              </a:pPr>
              <a:r>
                <a:rPr lang="en-GB" sz="1800">
                  <a:solidFill>
                    <a:srgbClr val="D1D1D1"/>
                  </a:solidFill>
                </a:rPr>
                <a:t>     num_samples</a:t>
              </a:r>
              <a:r>
                <a:rPr lang="en-GB" sz="1800">
                  <a:solidFill>
                    <a:srgbClr val="D2CD86"/>
                  </a:solidFill>
                </a:rPr>
                <a:t>=</a:t>
              </a:r>
              <a:r>
                <a:rPr lang="en-GB" sz="1800">
                  <a:solidFill>
                    <a:srgbClr val="008C00"/>
                  </a:solidFill>
                </a:rPr>
                <a:t>1</a:t>
              </a:r>
              <a:r>
                <a:rPr lang="en-GB" sz="1800">
                  <a:solidFill>
                    <a:srgbClr val="D2CD86"/>
                  </a:solidFill>
                </a:rPr>
                <a:t>)</a:t>
              </a:r>
              <a:endParaRPr sz="1800">
                <a:solidFill>
                  <a:srgbClr val="9999A9"/>
                </a:solidFill>
              </a:endParaRPr>
            </a:p>
          </p:txBody>
        </p:sp>
      </p:grpSp>
      <p:grpSp>
        <p:nvGrpSpPr>
          <p:cNvPr id="266" name="Google Shape;266;p29"/>
          <p:cNvGrpSpPr/>
          <p:nvPr/>
        </p:nvGrpSpPr>
        <p:grpSpPr>
          <a:xfrm>
            <a:off x="5652625" y="2150525"/>
            <a:ext cx="5503200" cy="2873950"/>
            <a:chOff x="5652625" y="2150525"/>
            <a:chExt cx="5503200" cy="2873950"/>
          </a:xfrm>
        </p:grpSpPr>
        <p:sp>
          <p:nvSpPr>
            <p:cNvPr id="267" name="Google Shape;267;p29"/>
            <p:cNvSpPr txBox="1"/>
            <p:nvPr/>
          </p:nvSpPr>
          <p:spPr>
            <a:xfrm>
              <a:off x="5652625" y="2150525"/>
              <a:ext cx="5503200" cy="19146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Clr>
                  <a:srgbClr val="3F3F3F"/>
                </a:buClr>
                <a:buSzPts val="2200"/>
                <a:buFont typeface="Calibri"/>
                <a:buChar char="●"/>
              </a:pPr>
              <a:r>
                <a:rPr lang="en-GB" sz="2200">
                  <a:solidFill>
                    <a:srgbClr val="3F3F3F"/>
                  </a:solidFill>
                  <a:latin typeface="Calibri"/>
                  <a:ea typeface="Calibri"/>
                  <a:cs typeface="Calibri"/>
                  <a:sym typeface="Calibri"/>
                </a:rPr>
                <a:t>Investigate </a:t>
              </a:r>
              <a:r>
                <a:rPr b="1" lang="en-GB" sz="2200">
                  <a:solidFill>
                    <a:srgbClr val="3F3F3F"/>
                  </a:solidFill>
                  <a:latin typeface="Calibri"/>
                  <a:ea typeface="Calibri"/>
                  <a:cs typeface="Calibri"/>
                  <a:sym typeface="Calibri"/>
                </a:rPr>
                <a:t>probability distribution</a:t>
              </a:r>
              <a:r>
                <a:rPr lang="en-GB" sz="2200">
                  <a:solidFill>
                    <a:srgbClr val="3F3F3F"/>
                  </a:solidFill>
                  <a:latin typeface="Calibri"/>
                  <a:ea typeface="Calibri"/>
                  <a:cs typeface="Calibri"/>
                  <a:sym typeface="Calibri"/>
                </a:rPr>
                <a:t> of 50 most probable tokens</a:t>
              </a:r>
              <a:endParaRPr sz="2200">
                <a:solidFill>
                  <a:srgbClr val="3F3F3F"/>
                </a:solidFill>
                <a:latin typeface="Calibri"/>
                <a:ea typeface="Calibri"/>
                <a:cs typeface="Calibri"/>
                <a:sym typeface="Calibri"/>
              </a:endParaRPr>
            </a:p>
            <a:p>
              <a:pPr indent="-368300" lvl="0" marL="457200" rtl="0" algn="l">
                <a:spcBef>
                  <a:spcPts val="0"/>
                </a:spcBef>
                <a:spcAft>
                  <a:spcPts val="0"/>
                </a:spcAft>
                <a:buClr>
                  <a:srgbClr val="3F3F3F"/>
                </a:buClr>
                <a:buSzPts val="2200"/>
                <a:buFont typeface="Calibri"/>
                <a:buChar char="●"/>
              </a:pPr>
              <a:r>
                <a:rPr lang="en-GB" sz="2200">
                  <a:solidFill>
                    <a:srgbClr val="3F3F3F"/>
                  </a:solidFill>
                  <a:latin typeface="Calibri"/>
                  <a:ea typeface="Calibri"/>
                  <a:cs typeface="Calibri"/>
                  <a:sym typeface="Calibri"/>
                </a:rPr>
                <a:t>Calculate </a:t>
              </a:r>
              <a:r>
                <a:rPr b="1" lang="en-GB" sz="2200">
                  <a:solidFill>
                    <a:srgbClr val="3F3F3F"/>
                  </a:solidFill>
                  <a:latin typeface="Calibri"/>
                  <a:ea typeface="Calibri"/>
                  <a:cs typeface="Calibri"/>
                  <a:sym typeface="Calibri"/>
                </a:rPr>
                <a:t>Shannon entropy</a:t>
              </a:r>
              <a:r>
                <a:rPr lang="en-GB" sz="2200">
                  <a:solidFill>
                    <a:srgbClr val="3F3F3F"/>
                  </a:solidFill>
                  <a:latin typeface="Calibri"/>
                  <a:ea typeface="Calibri"/>
                  <a:cs typeface="Calibri"/>
                  <a:sym typeface="Calibri"/>
                </a:rPr>
                <a:t> from token probabilities</a:t>
              </a:r>
              <a:endParaRPr sz="2200">
                <a:solidFill>
                  <a:srgbClr val="3F3F3F"/>
                </a:solidFill>
                <a:latin typeface="Calibri"/>
                <a:ea typeface="Calibri"/>
                <a:cs typeface="Calibri"/>
                <a:sym typeface="Calibri"/>
              </a:endParaRPr>
            </a:p>
          </p:txBody>
        </p:sp>
        <p:pic>
          <p:nvPicPr>
            <p:cNvPr id="268" name="Google Shape;268;p29"/>
            <p:cNvPicPr preferRelativeResize="0"/>
            <p:nvPr/>
          </p:nvPicPr>
          <p:blipFill>
            <a:blip r:embed="rId4">
              <a:alphaModFix/>
            </a:blip>
            <a:stretch>
              <a:fillRect/>
            </a:stretch>
          </p:blipFill>
          <p:spPr>
            <a:xfrm>
              <a:off x="6077875" y="4155150"/>
              <a:ext cx="4609399" cy="8693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Output generation parameters</a:t>
            </a:r>
            <a:endParaRPr/>
          </a:p>
        </p:txBody>
      </p:sp>
      <p:sp>
        <p:nvSpPr>
          <p:cNvPr id="275" name="Google Shape;275;p30"/>
          <p:cNvSpPr txBox="1"/>
          <p:nvPr>
            <p:ph idx="1" type="body"/>
          </p:nvPr>
        </p:nvSpPr>
        <p:spPr>
          <a:xfrm>
            <a:off x="1097280" y="1846052"/>
            <a:ext cx="4937700" cy="736200"/>
          </a:xfrm>
          <a:prstGeom prst="rect">
            <a:avLst/>
          </a:prstGeom>
        </p:spPr>
        <p:txBody>
          <a:bodyPr anchorCtr="0" anchor="b" bIns="45700" lIns="91425" spcFirstLastPara="1" rIns="91425" wrap="square" tIns="45700">
            <a:normAutofit/>
          </a:bodyPr>
          <a:lstStyle/>
          <a:p>
            <a:pPr indent="0" lvl="0" marL="0" rtl="0" algn="l">
              <a:spcBef>
                <a:spcPts val="1200"/>
              </a:spcBef>
              <a:spcAft>
                <a:spcPts val="200"/>
              </a:spcAft>
              <a:buNone/>
            </a:pPr>
            <a:r>
              <a:rPr b="1" lang="en-GB" sz="2400">
                <a:solidFill>
                  <a:schemeClr val="accent2"/>
                </a:solidFill>
              </a:rPr>
              <a:t>Temperature:</a:t>
            </a:r>
            <a:endParaRPr b="1" sz="2400">
              <a:solidFill>
                <a:schemeClr val="accent2"/>
              </a:solidFill>
            </a:endParaRPr>
          </a:p>
        </p:txBody>
      </p:sp>
      <p:sp>
        <p:nvSpPr>
          <p:cNvPr id="276" name="Google Shape;276;p3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solidFill>
                  <a:srgbClr val="FFFFFF"/>
                </a:solidFill>
              </a:rPr>
              <a:t>‹#›</a:t>
            </a:fld>
            <a:endParaRPr>
              <a:solidFill>
                <a:srgbClr val="FFFFFF"/>
              </a:solidFill>
            </a:endParaRPr>
          </a:p>
        </p:txBody>
      </p:sp>
      <p:sp>
        <p:nvSpPr>
          <p:cNvPr id="277" name="Google Shape;277;p30"/>
          <p:cNvSpPr txBox="1"/>
          <p:nvPr>
            <p:ph idx="3" type="body"/>
          </p:nvPr>
        </p:nvSpPr>
        <p:spPr>
          <a:xfrm>
            <a:off x="6217920" y="1846052"/>
            <a:ext cx="4937700" cy="736200"/>
          </a:xfrm>
          <a:prstGeom prst="rect">
            <a:avLst/>
          </a:prstGeom>
        </p:spPr>
        <p:txBody>
          <a:bodyPr anchorCtr="0" anchor="b" bIns="45700" lIns="91425" spcFirstLastPara="1" rIns="91425" wrap="square" tIns="45700">
            <a:normAutofit/>
          </a:bodyPr>
          <a:lstStyle/>
          <a:p>
            <a:pPr indent="0" lvl="0" marL="0" rtl="0" algn="l">
              <a:spcBef>
                <a:spcPts val="1200"/>
              </a:spcBef>
              <a:spcAft>
                <a:spcPts val="200"/>
              </a:spcAft>
              <a:buNone/>
            </a:pPr>
            <a:r>
              <a:rPr b="1" lang="en-GB" sz="2400">
                <a:solidFill>
                  <a:schemeClr val="accent2"/>
                </a:solidFill>
              </a:rPr>
              <a:t>Repetition penalty:</a:t>
            </a:r>
            <a:endParaRPr b="1" sz="2400">
              <a:solidFill>
                <a:schemeClr val="accent2"/>
              </a:solidFill>
            </a:endParaRPr>
          </a:p>
        </p:txBody>
      </p:sp>
      <p:sp>
        <p:nvSpPr>
          <p:cNvPr id="278" name="Google Shape;278;p30"/>
          <p:cNvSpPr txBox="1"/>
          <p:nvPr/>
        </p:nvSpPr>
        <p:spPr>
          <a:xfrm>
            <a:off x="1145275" y="5471200"/>
            <a:ext cx="100584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3F3F3F"/>
              </a:solidFill>
              <a:latin typeface="Calibri"/>
              <a:ea typeface="Calibri"/>
              <a:cs typeface="Calibri"/>
              <a:sym typeface="Calibri"/>
            </a:endParaRPr>
          </a:p>
        </p:txBody>
      </p:sp>
      <p:sp>
        <p:nvSpPr>
          <p:cNvPr id="279" name="Google Shape;279;p30"/>
          <p:cNvSpPr txBox="1"/>
          <p:nvPr/>
        </p:nvSpPr>
        <p:spPr>
          <a:xfrm>
            <a:off x="1145275" y="2585625"/>
            <a:ext cx="4507500" cy="738900"/>
          </a:xfrm>
          <a:prstGeom prst="rect">
            <a:avLst/>
          </a:prstGeom>
          <a:solidFill>
            <a:srgbClr val="3F3F3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999A9"/>
                </a:solidFill>
              </a:rPr>
              <a:t># Apply temperature scaling</a:t>
            </a:r>
            <a:endParaRPr sz="1800">
              <a:solidFill>
                <a:srgbClr val="D1D1D1"/>
              </a:solidFill>
            </a:endParaRPr>
          </a:p>
          <a:p>
            <a:pPr indent="0" lvl="0" marL="0" rtl="0" algn="l">
              <a:spcBef>
                <a:spcPts val="0"/>
              </a:spcBef>
              <a:spcAft>
                <a:spcPts val="0"/>
              </a:spcAft>
              <a:buNone/>
            </a:pPr>
            <a:r>
              <a:rPr lang="en-GB" sz="1800">
                <a:solidFill>
                  <a:srgbClr val="D1D1D1"/>
                </a:solidFill>
              </a:rPr>
              <a:t>logits </a:t>
            </a:r>
            <a:r>
              <a:rPr lang="en-GB" sz="1800">
                <a:solidFill>
                  <a:srgbClr val="D2CD86"/>
                </a:solidFill>
              </a:rPr>
              <a:t>=</a:t>
            </a:r>
            <a:r>
              <a:rPr lang="en-GB" sz="1800">
                <a:solidFill>
                  <a:srgbClr val="D1D1D1"/>
                </a:solidFill>
              </a:rPr>
              <a:t> logits </a:t>
            </a:r>
            <a:r>
              <a:rPr lang="en-GB" sz="1800">
                <a:solidFill>
                  <a:srgbClr val="00DDDD"/>
                </a:solidFill>
              </a:rPr>
              <a:t>/</a:t>
            </a:r>
            <a:r>
              <a:rPr lang="en-GB" sz="1800">
                <a:solidFill>
                  <a:srgbClr val="D1D1D1"/>
                </a:solidFill>
              </a:rPr>
              <a:t> temperature</a:t>
            </a:r>
            <a:endParaRPr sz="1800">
              <a:solidFill>
                <a:srgbClr val="D1D1D1"/>
              </a:solidFill>
            </a:endParaRPr>
          </a:p>
        </p:txBody>
      </p:sp>
      <p:sp>
        <p:nvSpPr>
          <p:cNvPr id="280" name="Google Shape;280;p30"/>
          <p:cNvSpPr txBox="1"/>
          <p:nvPr/>
        </p:nvSpPr>
        <p:spPr>
          <a:xfrm>
            <a:off x="6217925" y="2567850"/>
            <a:ext cx="4762500" cy="1293000"/>
          </a:xfrm>
          <a:prstGeom prst="rect">
            <a:avLst/>
          </a:prstGeom>
          <a:solidFill>
            <a:srgbClr val="3F3F3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999A9"/>
                </a:solidFill>
              </a:rPr>
              <a:t># Apply repetition penalty</a:t>
            </a:r>
            <a:endParaRPr sz="1800">
              <a:solidFill>
                <a:srgbClr val="D1D1D1"/>
              </a:solidFill>
            </a:endParaRPr>
          </a:p>
          <a:p>
            <a:pPr indent="0" lvl="0" marL="0" rtl="0" algn="l">
              <a:spcBef>
                <a:spcPts val="0"/>
              </a:spcBef>
              <a:spcAft>
                <a:spcPts val="0"/>
              </a:spcAft>
              <a:buNone/>
            </a:pPr>
            <a:r>
              <a:rPr b="1" lang="en-GB" sz="1800">
                <a:solidFill>
                  <a:srgbClr val="E66170"/>
                </a:solidFill>
              </a:rPr>
              <a:t>if</a:t>
            </a:r>
            <a:r>
              <a:rPr lang="en-GB" sz="1800">
                <a:solidFill>
                  <a:srgbClr val="D1D1D1"/>
                </a:solidFill>
              </a:rPr>
              <a:t> </a:t>
            </a:r>
            <a:r>
              <a:rPr b="1" lang="en-GB" sz="1800">
                <a:solidFill>
                  <a:srgbClr val="E66170"/>
                </a:solidFill>
              </a:rPr>
              <a:t>len</a:t>
            </a:r>
            <a:r>
              <a:rPr lang="en-GB" sz="1800">
                <a:solidFill>
                  <a:srgbClr val="D2CD86"/>
                </a:solidFill>
              </a:rPr>
              <a:t>(</a:t>
            </a:r>
            <a:r>
              <a:rPr lang="en-GB" sz="1800">
                <a:solidFill>
                  <a:srgbClr val="D1D1D1"/>
                </a:solidFill>
              </a:rPr>
              <a:t>output_ids</a:t>
            </a:r>
            <a:r>
              <a:rPr lang="en-GB" sz="1800">
                <a:solidFill>
                  <a:srgbClr val="D2CD86"/>
                </a:solidFill>
              </a:rPr>
              <a:t>[</a:t>
            </a:r>
            <a:r>
              <a:rPr lang="en-GB" sz="1800">
                <a:solidFill>
                  <a:srgbClr val="008C00"/>
                </a:solidFill>
              </a:rPr>
              <a:t>0</a:t>
            </a:r>
            <a:r>
              <a:rPr lang="en-GB" sz="1800">
                <a:solidFill>
                  <a:srgbClr val="D2CD86"/>
                </a:solidFill>
              </a:rPr>
              <a:t>])</a:t>
            </a:r>
            <a:r>
              <a:rPr lang="en-GB" sz="1800">
                <a:solidFill>
                  <a:srgbClr val="D1D1D1"/>
                </a:solidFill>
              </a:rPr>
              <a:t> </a:t>
            </a:r>
            <a:r>
              <a:rPr lang="en-GB" sz="1800">
                <a:solidFill>
                  <a:srgbClr val="00DDDD"/>
                </a:solidFill>
              </a:rPr>
              <a:t>&gt;</a:t>
            </a:r>
            <a:r>
              <a:rPr lang="en-GB" sz="1800">
                <a:solidFill>
                  <a:srgbClr val="D1D1D1"/>
                </a:solidFill>
              </a:rPr>
              <a:t> </a:t>
            </a:r>
            <a:r>
              <a:rPr lang="en-GB" sz="1800">
                <a:solidFill>
                  <a:srgbClr val="008C00"/>
                </a:solidFill>
              </a:rPr>
              <a:t>1</a:t>
            </a:r>
            <a:r>
              <a:rPr lang="en-GB" sz="1800">
                <a:solidFill>
                  <a:srgbClr val="D2CD86"/>
                </a:solidFill>
              </a:rPr>
              <a:t>:</a:t>
            </a:r>
            <a:endParaRPr sz="1800">
              <a:solidFill>
                <a:srgbClr val="D1D1D1"/>
              </a:solidFill>
            </a:endParaRPr>
          </a:p>
          <a:p>
            <a:pPr indent="0" lvl="0" marL="0" rtl="0" algn="l">
              <a:spcBef>
                <a:spcPts val="0"/>
              </a:spcBef>
              <a:spcAft>
                <a:spcPts val="0"/>
              </a:spcAft>
              <a:buNone/>
            </a:pPr>
            <a:r>
              <a:rPr b="1" lang="en-GB" sz="1800">
                <a:solidFill>
                  <a:srgbClr val="E66170"/>
                </a:solidFill>
              </a:rPr>
              <a:t>for</a:t>
            </a:r>
            <a:r>
              <a:rPr lang="en-GB" sz="1800">
                <a:solidFill>
                  <a:srgbClr val="D1D1D1"/>
                </a:solidFill>
              </a:rPr>
              <a:t> token_id </a:t>
            </a:r>
            <a:r>
              <a:rPr b="1" lang="en-GB" sz="1800">
                <a:solidFill>
                  <a:srgbClr val="E66170"/>
                </a:solidFill>
              </a:rPr>
              <a:t>in</a:t>
            </a:r>
            <a:r>
              <a:rPr lang="en-GB" sz="1800">
                <a:solidFill>
                  <a:srgbClr val="D1D1D1"/>
                </a:solidFill>
              </a:rPr>
              <a:t> </a:t>
            </a:r>
            <a:r>
              <a:rPr b="1" lang="en-GB" sz="1800">
                <a:solidFill>
                  <a:srgbClr val="E66170"/>
                </a:solidFill>
              </a:rPr>
              <a:t>set</a:t>
            </a:r>
            <a:r>
              <a:rPr lang="en-GB" sz="1800">
                <a:solidFill>
                  <a:srgbClr val="D2CD86"/>
                </a:solidFill>
              </a:rPr>
              <a:t>(</a:t>
            </a:r>
            <a:r>
              <a:rPr lang="en-GB" sz="1800">
                <a:solidFill>
                  <a:srgbClr val="D1D1D1"/>
                </a:solidFill>
              </a:rPr>
              <a:t>output_ids</a:t>
            </a:r>
            <a:r>
              <a:rPr lang="en-GB" sz="1800">
                <a:solidFill>
                  <a:srgbClr val="D2CD86"/>
                </a:solidFill>
              </a:rPr>
              <a:t>[</a:t>
            </a:r>
            <a:r>
              <a:rPr lang="en-GB" sz="1800">
                <a:solidFill>
                  <a:srgbClr val="008C00"/>
                </a:solidFill>
              </a:rPr>
              <a:t>0</a:t>
            </a:r>
            <a:r>
              <a:rPr lang="en-GB" sz="1800">
                <a:solidFill>
                  <a:srgbClr val="D2CD86"/>
                </a:solidFill>
              </a:rPr>
              <a:t>].</a:t>
            </a:r>
            <a:r>
              <a:rPr lang="en-GB" sz="1800">
                <a:solidFill>
                  <a:srgbClr val="D1D1D1"/>
                </a:solidFill>
              </a:rPr>
              <a:t>tolist</a:t>
            </a:r>
            <a:r>
              <a:rPr lang="en-GB" sz="1800">
                <a:solidFill>
                  <a:srgbClr val="D2CD86"/>
                </a:solidFill>
              </a:rPr>
              <a:t>()):</a:t>
            </a:r>
            <a:endParaRPr sz="1800">
              <a:solidFill>
                <a:srgbClr val="D1D1D1"/>
              </a:solidFill>
            </a:endParaRPr>
          </a:p>
          <a:p>
            <a:pPr indent="0" lvl="0" marL="0" rtl="0" algn="l">
              <a:spcBef>
                <a:spcPts val="0"/>
              </a:spcBef>
              <a:spcAft>
                <a:spcPts val="0"/>
              </a:spcAft>
              <a:buNone/>
            </a:pPr>
            <a:r>
              <a:rPr lang="en-GB" sz="1800">
                <a:solidFill>
                  <a:srgbClr val="D1D1D1"/>
                </a:solidFill>
              </a:rPr>
              <a:t>    probs</a:t>
            </a:r>
            <a:r>
              <a:rPr lang="en-GB" sz="1800">
                <a:solidFill>
                  <a:srgbClr val="D2CD86"/>
                </a:solidFill>
              </a:rPr>
              <a:t>[</a:t>
            </a:r>
            <a:r>
              <a:rPr lang="en-GB" sz="1800">
                <a:solidFill>
                  <a:srgbClr val="008C00"/>
                </a:solidFill>
              </a:rPr>
              <a:t>0</a:t>
            </a:r>
            <a:r>
              <a:rPr lang="en-GB" sz="1800">
                <a:solidFill>
                  <a:srgbClr val="D2CD86"/>
                </a:solidFill>
              </a:rPr>
              <a:t>,</a:t>
            </a:r>
            <a:r>
              <a:rPr lang="en-GB" sz="1800">
                <a:solidFill>
                  <a:srgbClr val="D1D1D1"/>
                </a:solidFill>
              </a:rPr>
              <a:t> token_id</a:t>
            </a:r>
            <a:r>
              <a:rPr lang="en-GB" sz="1800">
                <a:solidFill>
                  <a:srgbClr val="D2CD86"/>
                </a:solidFill>
              </a:rPr>
              <a:t>]</a:t>
            </a:r>
            <a:r>
              <a:rPr lang="en-GB" sz="1800">
                <a:solidFill>
                  <a:srgbClr val="D1D1D1"/>
                </a:solidFill>
              </a:rPr>
              <a:t> </a:t>
            </a:r>
            <a:r>
              <a:rPr lang="en-GB" sz="1800">
                <a:solidFill>
                  <a:srgbClr val="00DDDD"/>
                </a:solidFill>
              </a:rPr>
              <a:t>/</a:t>
            </a:r>
            <a:r>
              <a:rPr lang="en-GB" sz="1800">
                <a:solidFill>
                  <a:srgbClr val="D2CD86"/>
                </a:solidFill>
              </a:rPr>
              <a:t>=</a:t>
            </a:r>
            <a:r>
              <a:rPr lang="en-GB" sz="1800">
                <a:solidFill>
                  <a:srgbClr val="D1D1D1"/>
                </a:solidFill>
              </a:rPr>
              <a:t> repetition_penalty</a:t>
            </a:r>
            <a:endParaRPr sz="1800">
              <a:solidFill>
                <a:srgbClr val="D1D1D1"/>
              </a:solidFill>
            </a:endParaRPr>
          </a:p>
        </p:txBody>
      </p:sp>
      <p:sp>
        <p:nvSpPr>
          <p:cNvPr id="281" name="Google Shape;281;p30"/>
          <p:cNvSpPr txBox="1"/>
          <p:nvPr>
            <p:ph idx="2" type="body"/>
          </p:nvPr>
        </p:nvSpPr>
        <p:spPr>
          <a:xfrm>
            <a:off x="1097275" y="3591375"/>
            <a:ext cx="4419300" cy="2364300"/>
          </a:xfrm>
          <a:prstGeom prst="rect">
            <a:avLst/>
          </a:prstGeom>
        </p:spPr>
        <p:txBody>
          <a:bodyPr anchorCtr="0" anchor="t" bIns="45700" lIns="0" spcFirstLastPara="1" rIns="0" wrap="square" tIns="45700">
            <a:normAutofit/>
          </a:bodyPr>
          <a:lstStyle/>
          <a:p>
            <a:pPr indent="-342900" lvl="0" marL="457200" rtl="0" algn="l">
              <a:spcBef>
                <a:spcPts val="1200"/>
              </a:spcBef>
              <a:spcAft>
                <a:spcPts val="0"/>
              </a:spcAft>
              <a:buSzPts val="1800"/>
              <a:buChar char="●"/>
            </a:pPr>
            <a:r>
              <a:rPr lang="en-GB"/>
              <a:t>High temperature  &gt; 1: </a:t>
            </a:r>
            <a:endParaRPr/>
          </a:p>
          <a:p>
            <a:pPr indent="-342900" lvl="1" marL="914400" rtl="0" algn="l">
              <a:spcBef>
                <a:spcPts val="0"/>
              </a:spcBef>
              <a:spcAft>
                <a:spcPts val="0"/>
              </a:spcAft>
              <a:buSzPts val="1800"/>
              <a:buChar char="○"/>
            </a:pPr>
            <a:r>
              <a:rPr lang="en-GB"/>
              <a:t>decrease logits magnitude</a:t>
            </a:r>
            <a:endParaRPr/>
          </a:p>
          <a:p>
            <a:pPr indent="-342900" lvl="1" marL="914400" rtl="0" algn="l">
              <a:spcBef>
                <a:spcPts val="0"/>
              </a:spcBef>
              <a:spcAft>
                <a:spcPts val="0"/>
              </a:spcAft>
              <a:buSzPts val="1800"/>
              <a:buChar char="○"/>
            </a:pPr>
            <a:r>
              <a:rPr lang="en-GB"/>
              <a:t>softer probability distribution after softmax</a:t>
            </a:r>
            <a:r>
              <a:rPr lang="en-GB"/>
              <a:t> </a:t>
            </a:r>
            <a:endParaRPr/>
          </a:p>
          <a:p>
            <a:pPr indent="-342900" lvl="0" marL="457200" rtl="0" algn="l">
              <a:spcBef>
                <a:spcPts val="1000"/>
              </a:spcBef>
              <a:spcAft>
                <a:spcPts val="0"/>
              </a:spcAft>
              <a:buSzPts val="1800"/>
              <a:buChar char="●"/>
            </a:pPr>
            <a:r>
              <a:rPr lang="en-GB"/>
              <a:t>Low temperature  &lt; 1:</a:t>
            </a:r>
            <a:endParaRPr/>
          </a:p>
          <a:p>
            <a:pPr indent="-342900" lvl="1" marL="914400" rtl="0" algn="l">
              <a:spcBef>
                <a:spcPts val="0"/>
              </a:spcBef>
              <a:spcAft>
                <a:spcPts val="0"/>
              </a:spcAft>
              <a:buSzPts val="1800"/>
              <a:buChar char="○"/>
            </a:pPr>
            <a:r>
              <a:rPr lang="en-GB"/>
              <a:t>increase logits magnitude</a:t>
            </a:r>
            <a:endParaRPr/>
          </a:p>
          <a:p>
            <a:pPr indent="-342900" lvl="1" marL="914400" rtl="0" algn="l">
              <a:spcBef>
                <a:spcPts val="0"/>
              </a:spcBef>
              <a:spcAft>
                <a:spcPts val="0"/>
              </a:spcAft>
              <a:buSzPts val="1800"/>
              <a:buChar char="○"/>
            </a:pPr>
            <a:r>
              <a:rPr lang="en-GB"/>
              <a:t>Sharper probability distribution</a:t>
            </a:r>
            <a:endParaRPr/>
          </a:p>
        </p:txBody>
      </p:sp>
      <p:sp>
        <p:nvSpPr>
          <p:cNvPr id="282" name="Google Shape;282;p30"/>
          <p:cNvSpPr txBox="1"/>
          <p:nvPr>
            <p:ph idx="2" type="body"/>
          </p:nvPr>
        </p:nvSpPr>
        <p:spPr>
          <a:xfrm>
            <a:off x="6217925" y="4106325"/>
            <a:ext cx="4762500" cy="2075100"/>
          </a:xfrm>
          <a:prstGeom prst="rect">
            <a:avLst/>
          </a:prstGeom>
        </p:spPr>
        <p:txBody>
          <a:bodyPr anchorCtr="0" anchor="t" bIns="45700" lIns="0" spcFirstLastPara="1" rIns="0" wrap="square" tIns="45700">
            <a:normAutofit/>
          </a:bodyPr>
          <a:lstStyle/>
          <a:p>
            <a:pPr indent="-342900" lvl="0" marL="457200" rtl="0" algn="l">
              <a:spcBef>
                <a:spcPts val="1200"/>
              </a:spcBef>
              <a:spcAft>
                <a:spcPts val="0"/>
              </a:spcAft>
              <a:buSzPts val="1800"/>
              <a:buChar char="●"/>
            </a:pPr>
            <a:r>
              <a:rPr lang="en-GB"/>
              <a:t>Go through each unique token in the sequence so far</a:t>
            </a:r>
            <a:endParaRPr/>
          </a:p>
          <a:p>
            <a:pPr indent="-342900" lvl="0" marL="457200" rtl="0" algn="l">
              <a:spcBef>
                <a:spcPts val="0"/>
              </a:spcBef>
              <a:spcAft>
                <a:spcPts val="0"/>
              </a:spcAft>
              <a:buSzPts val="1800"/>
              <a:buChar char="●"/>
            </a:pPr>
            <a:r>
              <a:rPr lang="en-GB"/>
              <a:t>divide corresponding probability by penalty (&gt;1) </a:t>
            </a:r>
            <a:endParaRPr/>
          </a:p>
          <a:p>
            <a:pPr indent="-342900" lvl="0" marL="457200" rtl="0" algn="l">
              <a:spcBef>
                <a:spcPts val="0"/>
              </a:spcBef>
              <a:spcAft>
                <a:spcPts val="0"/>
              </a:spcAft>
              <a:buSzPts val="1800"/>
              <a:buChar char="●"/>
            </a:pPr>
            <a:r>
              <a:rPr lang="en-GB"/>
              <a:t>reduces likelihood of these tokens being generated again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title"/>
          </p:nvPr>
        </p:nvSpPr>
        <p:spPr>
          <a:xfrm>
            <a:off x="1097280" y="758952"/>
            <a:ext cx="10058400" cy="3566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Results &amp; Conclusions</a:t>
            </a:r>
            <a:endParaRPr/>
          </a:p>
        </p:txBody>
      </p:sp>
      <p:sp>
        <p:nvSpPr>
          <p:cNvPr id="289" name="Google Shape;289;p31"/>
          <p:cNvSpPr txBox="1"/>
          <p:nvPr>
            <p:ph idx="1" type="body"/>
          </p:nvPr>
        </p:nvSpPr>
        <p:spPr>
          <a:xfrm>
            <a:off x="1097280" y="4453128"/>
            <a:ext cx="10058400" cy="1143000"/>
          </a:xfrm>
          <a:prstGeom prst="rect">
            <a:avLst/>
          </a:prstGeom>
        </p:spPr>
        <p:txBody>
          <a:bodyPr anchorCtr="0" anchor="t" bIns="45700" lIns="91425" spcFirstLastPara="1" rIns="91425" wrap="square" tIns="45700">
            <a:normAutofit/>
          </a:bodyPr>
          <a:lstStyle/>
          <a:p>
            <a:pPr indent="0" lvl="0" marL="0" rtl="0" algn="l">
              <a:spcBef>
                <a:spcPts val="1200"/>
              </a:spcBef>
              <a:spcAft>
                <a:spcPts val="200"/>
              </a:spcAft>
              <a:buNone/>
            </a:pPr>
            <a:r>
              <a:t/>
            </a:r>
            <a:endParaRPr/>
          </a:p>
        </p:txBody>
      </p:sp>
      <p:sp>
        <p:nvSpPr>
          <p:cNvPr id="290" name="Google Shape;290;p31"/>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4"/>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4800"/>
              <a:buFont typeface="Calibri"/>
              <a:buNone/>
            </a:pPr>
            <a:r>
              <a:rPr b="1" lang="en-GB"/>
              <a:t>Part I</a:t>
            </a:r>
            <a:r>
              <a:rPr lang="en-GB"/>
              <a:t>: Token representations</a:t>
            </a:r>
            <a:endParaRPr/>
          </a:p>
        </p:txBody>
      </p:sp>
      <p:sp>
        <p:nvSpPr>
          <p:cNvPr id="297" name="Google Shape;297;p32"/>
          <p:cNvSpPr txBox="1"/>
          <p:nvPr>
            <p:ph idx="1" type="body"/>
          </p:nvPr>
        </p:nvSpPr>
        <p:spPr>
          <a:xfrm>
            <a:off x="3564825" y="3869625"/>
            <a:ext cx="1611600" cy="815100"/>
          </a:xfrm>
          <a:prstGeom prst="rect">
            <a:avLst/>
          </a:prstGeom>
          <a:ln cap="flat" cmpd="sng" w="28575">
            <a:solidFill>
              <a:schemeClr val="accent1"/>
            </a:solidFill>
            <a:prstDash val="solid"/>
            <a:round/>
            <a:headEnd len="sm" w="sm" type="none"/>
            <a:tailEnd len="sm" w="sm" type="none"/>
          </a:ln>
        </p:spPr>
        <p:txBody>
          <a:bodyPr anchorCtr="0" anchor="ctr" bIns="45700" lIns="0" spcFirstLastPara="1" rIns="0" wrap="square" tIns="45700">
            <a:normAutofit/>
          </a:bodyPr>
          <a:lstStyle/>
          <a:p>
            <a:pPr indent="0" lvl="0" marL="0" rtl="0" algn="l">
              <a:spcBef>
                <a:spcPts val="1200"/>
              </a:spcBef>
              <a:spcAft>
                <a:spcPts val="1000"/>
              </a:spcAft>
              <a:buNone/>
            </a:pPr>
            <a:r>
              <a:t/>
            </a:r>
            <a:endParaRPr sz="2400"/>
          </a:p>
        </p:txBody>
      </p:sp>
      <p:sp>
        <p:nvSpPr>
          <p:cNvPr id="298" name="Google Shape;298;p32"/>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solidFill>
                  <a:srgbClr val="FFFFFF"/>
                </a:solidFill>
              </a:rPr>
              <a:t>‹#›</a:t>
            </a:fld>
            <a:endParaRPr>
              <a:solidFill>
                <a:srgbClr val="FFFFFF"/>
              </a:solidFill>
            </a:endParaRPr>
          </a:p>
        </p:txBody>
      </p:sp>
      <p:sp>
        <p:nvSpPr>
          <p:cNvPr id="299" name="Google Shape;299;p32"/>
          <p:cNvSpPr txBox="1"/>
          <p:nvPr/>
        </p:nvSpPr>
        <p:spPr>
          <a:xfrm>
            <a:off x="6911725" y="2961300"/>
            <a:ext cx="2988600" cy="18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3F3F3F"/>
              </a:solidFill>
              <a:latin typeface="Calibri"/>
              <a:ea typeface="Calibri"/>
              <a:cs typeface="Calibri"/>
              <a:sym typeface="Calibri"/>
            </a:endParaRPr>
          </a:p>
        </p:txBody>
      </p:sp>
      <p:pic>
        <p:nvPicPr>
          <p:cNvPr id="300" name="Google Shape;300;p32"/>
          <p:cNvPicPr preferRelativeResize="0"/>
          <p:nvPr/>
        </p:nvPicPr>
        <p:blipFill>
          <a:blip r:embed="rId3">
            <a:alphaModFix/>
          </a:blip>
          <a:stretch>
            <a:fillRect/>
          </a:stretch>
        </p:blipFill>
        <p:spPr>
          <a:xfrm>
            <a:off x="3024200" y="1817425"/>
            <a:ext cx="5949700" cy="44348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nvSpPr>
        <p:spPr>
          <a:xfrm>
            <a:off x="2420150" y="1151375"/>
            <a:ext cx="24816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3F3F3F"/>
              </a:solidFill>
              <a:latin typeface="Calibri"/>
              <a:ea typeface="Calibri"/>
              <a:cs typeface="Calibri"/>
              <a:sym typeface="Calibri"/>
            </a:endParaRPr>
          </a:p>
        </p:txBody>
      </p:sp>
      <p:sp>
        <p:nvSpPr>
          <p:cNvPr id="307" name="Google Shape;307;p33"/>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KDE </a:t>
            </a:r>
            <a:r>
              <a:rPr lang="en-GB"/>
              <a:t>distributions </a:t>
            </a:r>
            <a:r>
              <a:rPr lang="en-GB"/>
              <a:t>of token distances </a:t>
            </a:r>
            <a:endParaRPr/>
          </a:p>
        </p:txBody>
      </p:sp>
      <p:sp>
        <p:nvSpPr>
          <p:cNvPr id="308" name="Google Shape;308;p33"/>
          <p:cNvSpPr txBox="1"/>
          <p:nvPr>
            <p:ph idx="1" type="body"/>
          </p:nvPr>
        </p:nvSpPr>
        <p:spPr>
          <a:xfrm>
            <a:off x="1097278" y="1845725"/>
            <a:ext cx="3570900" cy="4023300"/>
          </a:xfrm>
          <a:prstGeom prst="rect">
            <a:avLst/>
          </a:prstGeom>
        </p:spPr>
        <p:txBody>
          <a:bodyPr anchorCtr="0" anchor="t" bIns="45700" lIns="0" spcFirstLastPara="1" rIns="0" wrap="square" tIns="45700">
            <a:normAutofit/>
          </a:bodyPr>
          <a:lstStyle/>
          <a:p>
            <a:pPr indent="0" lvl="0" marL="0" rtl="0" algn="l">
              <a:lnSpc>
                <a:spcPct val="80000"/>
              </a:lnSpc>
              <a:spcBef>
                <a:spcPts val="1200"/>
              </a:spcBef>
              <a:spcAft>
                <a:spcPts val="0"/>
              </a:spcAft>
              <a:buSzPts val="1018"/>
              <a:buNone/>
            </a:pPr>
            <a:r>
              <a:rPr lang="en-GB" sz="2660"/>
              <a:t>After Full </a:t>
            </a:r>
            <a:r>
              <a:rPr lang="en-GB" sz="2660"/>
              <a:t>Embedding</a:t>
            </a:r>
            <a:endParaRPr sz="2660"/>
          </a:p>
          <a:p>
            <a:pPr indent="0" lvl="0" marL="0" rtl="0" algn="l">
              <a:lnSpc>
                <a:spcPct val="80000"/>
              </a:lnSpc>
              <a:spcBef>
                <a:spcPts val="1200"/>
              </a:spcBef>
              <a:spcAft>
                <a:spcPts val="0"/>
              </a:spcAft>
              <a:buSzPts val="1018"/>
              <a:buNone/>
            </a:pPr>
            <a:r>
              <a:t/>
            </a:r>
            <a:endParaRPr sz="2660"/>
          </a:p>
          <a:p>
            <a:pPr indent="0" lvl="0" marL="0" rtl="0" algn="l">
              <a:lnSpc>
                <a:spcPct val="80000"/>
              </a:lnSpc>
              <a:spcBef>
                <a:spcPts val="1200"/>
              </a:spcBef>
              <a:spcAft>
                <a:spcPts val="0"/>
              </a:spcAft>
              <a:buSzPts val="1018"/>
              <a:buNone/>
            </a:pPr>
            <a:r>
              <a:rPr lang="en-GB" sz="2382"/>
              <a:t>Initial distributions are broad with gradual focus towards the last token.</a:t>
            </a:r>
            <a:endParaRPr sz="2382"/>
          </a:p>
          <a:p>
            <a:pPr indent="0" lvl="0" marL="0" rtl="0" algn="l">
              <a:lnSpc>
                <a:spcPct val="80000"/>
              </a:lnSpc>
              <a:spcBef>
                <a:spcPts val="1200"/>
              </a:spcBef>
              <a:spcAft>
                <a:spcPts val="0"/>
              </a:spcAft>
              <a:buSzPts val="1018"/>
              <a:buNone/>
            </a:pPr>
            <a:r>
              <a:t/>
            </a:r>
            <a:endParaRPr sz="2382"/>
          </a:p>
          <a:p>
            <a:pPr indent="0" lvl="0" marL="0" rtl="0" algn="l">
              <a:lnSpc>
                <a:spcPct val="80000"/>
              </a:lnSpc>
              <a:spcBef>
                <a:spcPts val="1200"/>
              </a:spcBef>
              <a:spcAft>
                <a:spcPts val="200"/>
              </a:spcAft>
              <a:buSzPts val="1018"/>
              <a:buNone/>
            </a:pPr>
            <a:r>
              <a:rPr lang="en-GB" sz="2382"/>
              <a:t>the raw embedding space, before significant transformations</a:t>
            </a:r>
            <a:endParaRPr sz="2382"/>
          </a:p>
        </p:txBody>
      </p:sp>
      <p:sp>
        <p:nvSpPr>
          <p:cNvPr id="309" name="Google Shape;309;p33"/>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10" name="Google Shape;310;p33"/>
          <p:cNvPicPr preferRelativeResize="0"/>
          <p:nvPr/>
        </p:nvPicPr>
        <p:blipFill>
          <a:blip r:embed="rId3">
            <a:alphaModFix/>
          </a:blip>
          <a:stretch>
            <a:fillRect/>
          </a:stretch>
        </p:blipFill>
        <p:spPr>
          <a:xfrm>
            <a:off x="4668275" y="2518773"/>
            <a:ext cx="7523726" cy="27276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Layer Norm</a:t>
            </a:r>
            <a:endParaRPr/>
          </a:p>
        </p:txBody>
      </p:sp>
      <p:sp>
        <p:nvSpPr>
          <p:cNvPr id="317" name="Google Shape;317;p34"/>
          <p:cNvSpPr txBox="1"/>
          <p:nvPr>
            <p:ph idx="1" type="body"/>
          </p:nvPr>
        </p:nvSpPr>
        <p:spPr>
          <a:xfrm>
            <a:off x="1097275" y="1845725"/>
            <a:ext cx="2924700" cy="4023300"/>
          </a:xfrm>
          <a:prstGeom prst="rect">
            <a:avLst/>
          </a:prstGeom>
        </p:spPr>
        <p:txBody>
          <a:bodyPr anchorCtr="0" anchor="t" bIns="45700" lIns="0" spcFirstLastPara="1" rIns="0" wrap="square" tIns="45700">
            <a:normAutofit fontScale="70000" lnSpcReduction="20000"/>
          </a:bodyPr>
          <a:lstStyle/>
          <a:p>
            <a:pPr indent="0" lvl="0" marL="0" marR="0" rtl="0" algn="l">
              <a:lnSpc>
                <a:spcPct val="80000"/>
              </a:lnSpc>
              <a:spcBef>
                <a:spcPts val="1200"/>
              </a:spcBef>
              <a:spcAft>
                <a:spcPts val="0"/>
              </a:spcAft>
              <a:buClr>
                <a:srgbClr val="000000"/>
              </a:buClr>
              <a:buSzPct val="38251"/>
              <a:buFont typeface="Arial"/>
              <a:buNone/>
            </a:pPr>
            <a:r>
              <a:t/>
            </a:r>
            <a:endParaRPr sz="2660"/>
          </a:p>
          <a:p>
            <a:pPr indent="0" lvl="0" marL="0" marR="0" rtl="0" algn="l">
              <a:lnSpc>
                <a:spcPct val="80000"/>
              </a:lnSpc>
              <a:spcBef>
                <a:spcPts val="1200"/>
              </a:spcBef>
              <a:spcAft>
                <a:spcPts val="0"/>
              </a:spcAft>
              <a:buClr>
                <a:srgbClr val="000000"/>
              </a:buClr>
              <a:buSzPct val="38251"/>
              <a:buFont typeface="Arial"/>
              <a:buNone/>
            </a:pPr>
            <a:r>
              <a:t/>
            </a:r>
            <a:endParaRPr sz="2660"/>
          </a:p>
          <a:p>
            <a:pPr indent="0" lvl="0" marL="0" rtl="0" algn="l">
              <a:spcBef>
                <a:spcPts val="1200"/>
              </a:spcBef>
              <a:spcAft>
                <a:spcPts val="0"/>
              </a:spcAft>
              <a:buClr>
                <a:schemeClr val="dk1"/>
              </a:buClr>
              <a:buSzPct val="64705"/>
              <a:buFont typeface="Arial"/>
              <a:buNone/>
            </a:pPr>
            <a:r>
              <a:t/>
            </a:r>
            <a:endParaRPr sz="1700">
              <a:solidFill>
                <a:schemeClr val="dk1"/>
              </a:solidFill>
              <a:latin typeface="Arial"/>
              <a:ea typeface="Arial"/>
              <a:cs typeface="Arial"/>
              <a:sym typeface="Arial"/>
            </a:endParaRPr>
          </a:p>
          <a:p>
            <a:pPr indent="-388620" lvl="0" marL="457200" rtl="0" algn="l">
              <a:lnSpc>
                <a:spcPct val="80000"/>
              </a:lnSpc>
              <a:spcBef>
                <a:spcPts val="1200"/>
              </a:spcBef>
              <a:spcAft>
                <a:spcPts val="0"/>
              </a:spcAft>
              <a:buClr>
                <a:schemeClr val="dk1"/>
              </a:buClr>
              <a:buSzPct val="135338"/>
              <a:buChar char="●"/>
            </a:pPr>
            <a:r>
              <a:rPr lang="en-GB" sz="2660"/>
              <a:t>more</a:t>
            </a:r>
            <a:r>
              <a:rPr lang="en-GB" sz="2660"/>
              <a:t> normalized and focused representation, the mean value around one.</a:t>
            </a:r>
            <a:endParaRPr sz="3600">
              <a:solidFill>
                <a:schemeClr val="dk1"/>
              </a:solidFill>
            </a:endParaRPr>
          </a:p>
          <a:p>
            <a:pPr indent="-388620" lvl="0" marL="457200" rtl="0" algn="l">
              <a:lnSpc>
                <a:spcPct val="80000"/>
              </a:lnSpc>
              <a:spcBef>
                <a:spcPts val="1200"/>
              </a:spcBef>
              <a:spcAft>
                <a:spcPts val="0"/>
              </a:spcAft>
              <a:buClr>
                <a:schemeClr val="dk1"/>
              </a:buClr>
              <a:buSzPct val="135338"/>
              <a:buChar char="●"/>
            </a:pPr>
            <a:r>
              <a:rPr lang="en-GB" sz="2660"/>
              <a:t>Standardizes input distribution for stability and efficiency.</a:t>
            </a:r>
            <a:endParaRPr sz="2660"/>
          </a:p>
          <a:p>
            <a:pPr indent="-346837" lvl="0" marL="457200" rtl="0" algn="l">
              <a:lnSpc>
                <a:spcPct val="80000"/>
              </a:lnSpc>
              <a:spcBef>
                <a:spcPts val="1200"/>
              </a:spcBef>
              <a:spcAft>
                <a:spcPts val="0"/>
              </a:spcAft>
              <a:buSzPct val="100000"/>
              <a:buChar char="●"/>
            </a:pPr>
            <a:r>
              <a:rPr lang="en-GB" sz="2660"/>
              <a:t>Improves the training efficiency and performance of the model.</a:t>
            </a:r>
            <a:endParaRPr sz="2660"/>
          </a:p>
          <a:p>
            <a:pPr indent="0" lvl="0" marL="457200" rtl="0" algn="l">
              <a:lnSpc>
                <a:spcPct val="80000"/>
              </a:lnSpc>
              <a:spcBef>
                <a:spcPts val="1200"/>
              </a:spcBef>
              <a:spcAft>
                <a:spcPts val="200"/>
              </a:spcAft>
              <a:buNone/>
            </a:pPr>
            <a:r>
              <a:t/>
            </a:r>
            <a:endParaRPr sz="2660"/>
          </a:p>
        </p:txBody>
      </p:sp>
      <p:sp>
        <p:nvSpPr>
          <p:cNvPr id="318" name="Google Shape;318;p34"/>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19" name="Google Shape;319;p34"/>
          <p:cNvPicPr preferRelativeResize="0"/>
          <p:nvPr/>
        </p:nvPicPr>
        <p:blipFill>
          <a:blip r:embed="rId3">
            <a:alphaModFix/>
          </a:blip>
          <a:stretch>
            <a:fillRect/>
          </a:stretch>
        </p:blipFill>
        <p:spPr>
          <a:xfrm>
            <a:off x="4022025" y="2454450"/>
            <a:ext cx="8070577" cy="2931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sz="3900">
                <a:solidFill>
                  <a:schemeClr val="dk1"/>
                </a:solidFill>
              </a:rPr>
              <a:t>Partial Attention</a:t>
            </a:r>
            <a:endParaRPr sz="5100">
              <a:solidFill>
                <a:schemeClr val="dk1"/>
              </a:solidFill>
            </a:endParaRPr>
          </a:p>
        </p:txBody>
      </p:sp>
      <p:sp>
        <p:nvSpPr>
          <p:cNvPr id="326" name="Google Shape;326;p35"/>
          <p:cNvSpPr txBox="1"/>
          <p:nvPr>
            <p:ph idx="1" type="body"/>
          </p:nvPr>
        </p:nvSpPr>
        <p:spPr>
          <a:xfrm>
            <a:off x="1097278" y="1845725"/>
            <a:ext cx="3449400" cy="4023300"/>
          </a:xfrm>
          <a:prstGeom prst="rect">
            <a:avLst/>
          </a:prstGeom>
        </p:spPr>
        <p:txBody>
          <a:bodyPr anchorCtr="0" anchor="t" bIns="45700" lIns="0" spcFirstLastPara="1" rIns="0" wrap="square" tIns="45700">
            <a:normAutofit fontScale="77500" lnSpcReduction="20000"/>
          </a:bodyPr>
          <a:lstStyle/>
          <a:p>
            <a:pPr indent="0" lvl="0" marL="0" rtl="0" algn="l">
              <a:spcBef>
                <a:spcPts val="1200"/>
              </a:spcBef>
              <a:spcAft>
                <a:spcPts val="0"/>
              </a:spcAft>
              <a:buNone/>
            </a:pPr>
            <a:r>
              <a:t/>
            </a:r>
            <a:endParaRPr sz="1700">
              <a:solidFill>
                <a:schemeClr val="dk1"/>
              </a:solidFill>
              <a:latin typeface="Arial"/>
              <a:ea typeface="Arial"/>
              <a:cs typeface="Arial"/>
              <a:sym typeface="Arial"/>
            </a:endParaRPr>
          </a:p>
          <a:p>
            <a:pPr indent="0" lvl="0" marL="0" rtl="0" algn="l">
              <a:spcBef>
                <a:spcPts val="1200"/>
              </a:spcBef>
              <a:spcAft>
                <a:spcPts val="0"/>
              </a:spcAft>
              <a:buNone/>
            </a:pPr>
            <a:r>
              <a:t/>
            </a:r>
            <a:endParaRPr sz="1700">
              <a:solidFill>
                <a:schemeClr val="dk1"/>
              </a:solidFill>
              <a:latin typeface="Arial"/>
              <a:ea typeface="Arial"/>
              <a:cs typeface="Arial"/>
              <a:sym typeface="Arial"/>
            </a:endParaRPr>
          </a:p>
          <a:p>
            <a:pPr indent="-405765" lvl="0" marL="457200" rtl="0" algn="l">
              <a:spcBef>
                <a:spcPts val="1200"/>
              </a:spcBef>
              <a:spcAft>
                <a:spcPts val="0"/>
              </a:spcAft>
              <a:buClr>
                <a:schemeClr val="dk1"/>
              </a:buClr>
              <a:buSzPct val="100000"/>
              <a:buChar char="●"/>
            </a:pPr>
            <a:r>
              <a:rPr lang="en-GB" sz="3600">
                <a:solidFill>
                  <a:schemeClr val="dk1"/>
                </a:solidFill>
              </a:rPr>
              <a:t>Values move closer together, multi-peak structures reduce.</a:t>
            </a:r>
            <a:endParaRPr sz="3600">
              <a:solidFill>
                <a:schemeClr val="dk1"/>
              </a:solidFill>
            </a:endParaRPr>
          </a:p>
          <a:p>
            <a:pPr indent="-405765" lvl="0" marL="457200" rtl="0" algn="l">
              <a:spcBef>
                <a:spcPts val="1200"/>
              </a:spcBef>
              <a:spcAft>
                <a:spcPts val="0"/>
              </a:spcAft>
              <a:buClr>
                <a:schemeClr val="dk1"/>
              </a:buClr>
              <a:buSzPct val="100000"/>
              <a:buChar char="●"/>
            </a:pPr>
            <a:r>
              <a:rPr lang="en-GB" sz="3600">
                <a:solidFill>
                  <a:schemeClr val="dk1"/>
                </a:solidFill>
              </a:rPr>
              <a:t> Convolution aggregates local information, smoothing the distribution.</a:t>
            </a:r>
            <a:endParaRPr sz="3600">
              <a:solidFill>
                <a:schemeClr val="dk1"/>
              </a:solidFill>
            </a:endParaRPr>
          </a:p>
          <a:p>
            <a:pPr indent="0" lvl="0" marL="457200" rtl="0" algn="l">
              <a:spcBef>
                <a:spcPts val="1200"/>
              </a:spcBef>
              <a:spcAft>
                <a:spcPts val="0"/>
              </a:spcAft>
              <a:buNone/>
            </a:pPr>
            <a:r>
              <a:t/>
            </a:r>
            <a:endParaRPr sz="1700">
              <a:solidFill>
                <a:schemeClr val="dk1"/>
              </a:solidFill>
              <a:latin typeface="Arial"/>
              <a:ea typeface="Arial"/>
              <a:cs typeface="Arial"/>
              <a:sym typeface="Arial"/>
            </a:endParaRPr>
          </a:p>
          <a:p>
            <a:pPr indent="0" lvl="0" marL="0" rtl="0" algn="l">
              <a:spcBef>
                <a:spcPts val="1200"/>
              </a:spcBef>
              <a:spcAft>
                <a:spcPts val="200"/>
              </a:spcAft>
              <a:buNone/>
            </a:pPr>
            <a:r>
              <a:t/>
            </a:r>
            <a:endParaRPr sz="2100"/>
          </a:p>
        </p:txBody>
      </p:sp>
      <p:sp>
        <p:nvSpPr>
          <p:cNvPr id="327" name="Google Shape;327;p35"/>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28" name="Google Shape;328;p35"/>
          <p:cNvPicPr preferRelativeResize="0"/>
          <p:nvPr/>
        </p:nvPicPr>
        <p:blipFill>
          <a:blip r:embed="rId3">
            <a:alphaModFix/>
          </a:blip>
          <a:stretch>
            <a:fillRect/>
          </a:stretch>
        </p:blipFill>
        <p:spPr>
          <a:xfrm>
            <a:off x="4546725" y="2457750"/>
            <a:ext cx="7645276" cy="2799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Full GPT2 Attention</a:t>
            </a:r>
            <a:endParaRPr/>
          </a:p>
        </p:txBody>
      </p:sp>
      <p:sp>
        <p:nvSpPr>
          <p:cNvPr id="335" name="Google Shape;335;p36"/>
          <p:cNvSpPr txBox="1"/>
          <p:nvPr>
            <p:ph idx="1" type="body"/>
          </p:nvPr>
        </p:nvSpPr>
        <p:spPr>
          <a:xfrm>
            <a:off x="1097278" y="1845725"/>
            <a:ext cx="3285900" cy="4023300"/>
          </a:xfrm>
          <a:prstGeom prst="rect">
            <a:avLst/>
          </a:prstGeom>
        </p:spPr>
        <p:txBody>
          <a:bodyPr anchorCtr="0" anchor="t" bIns="45700" lIns="0" spcFirstLastPara="1" rIns="0" wrap="square" tIns="45700">
            <a:normAutofit fontScale="55000" lnSpcReduction="20000"/>
          </a:bodyPr>
          <a:lstStyle/>
          <a:p>
            <a:pPr indent="0" lvl="0" marL="0" rtl="0" algn="l">
              <a:spcBef>
                <a:spcPts val="1200"/>
              </a:spcBef>
              <a:spcAft>
                <a:spcPts val="0"/>
              </a:spcAft>
              <a:buNone/>
            </a:pPr>
            <a:r>
              <a:t/>
            </a:r>
            <a:endParaRPr sz="1500">
              <a:solidFill>
                <a:schemeClr val="dk1"/>
              </a:solidFill>
            </a:endParaRPr>
          </a:p>
          <a:p>
            <a:pPr indent="0" lvl="0" marL="0" rtl="0" algn="l">
              <a:spcBef>
                <a:spcPts val="1200"/>
              </a:spcBef>
              <a:spcAft>
                <a:spcPts val="0"/>
              </a:spcAft>
              <a:buNone/>
            </a:pPr>
            <a:r>
              <a:t/>
            </a:r>
            <a:endParaRPr sz="1500">
              <a:solidFill>
                <a:schemeClr val="dk1"/>
              </a:solidFill>
            </a:endParaRPr>
          </a:p>
          <a:p>
            <a:pPr indent="-364970" lvl="0" marL="457200" rtl="0" algn="l">
              <a:spcBef>
                <a:spcPts val="1200"/>
              </a:spcBef>
              <a:spcAft>
                <a:spcPts val="0"/>
              </a:spcAft>
              <a:buClr>
                <a:schemeClr val="dk1"/>
              </a:buClr>
              <a:buSzPct val="100000"/>
              <a:buChar char="●"/>
            </a:pPr>
            <a:r>
              <a:rPr lang="en-GB" sz="3904">
                <a:solidFill>
                  <a:schemeClr val="dk1"/>
                </a:solidFill>
              </a:rPr>
              <a:t>Multi peak pattern, or variations between prompts highlight the model's adaptability to different input contexts.</a:t>
            </a:r>
            <a:endParaRPr sz="3904">
              <a:solidFill>
                <a:schemeClr val="dk1"/>
              </a:solidFill>
            </a:endParaRPr>
          </a:p>
          <a:p>
            <a:pPr indent="-364970" lvl="0" marL="457200" rtl="0" algn="l">
              <a:spcBef>
                <a:spcPts val="1200"/>
              </a:spcBef>
              <a:spcAft>
                <a:spcPts val="0"/>
              </a:spcAft>
              <a:buClr>
                <a:schemeClr val="dk1"/>
              </a:buClr>
              <a:buSzPct val="100000"/>
              <a:buChar char="●"/>
            </a:pPr>
            <a:r>
              <a:rPr lang="en-GB" sz="3904">
                <a:solidFill>
                  <a:schemeClr val="dk1"/>
                </a:solidFill>
              </a:rPr>
              <a:t>sharper focus on the last token is crucial for predicting subsequent tokens accurately.</a:t>
            </a:r>
            <a:endParaRPr sz="3904">
              <a:solidFill>
                <a:schemeClr val="dk1"/>
              </a:solidFill>
            </a:endParaRPr>
          </a:p>
          <a:p>
            <a:pPr indent="-364970" lvl="0" marL="457200" rtl="0" algn="l">
              <a:spcBef>
                <a:spcPts val="1200"/>
              </a:spcBef>
              <a:spcAft>
                <a:spcPts val="200"/>
              </a:spcAft>
              <a:buClr>
                <a:schemeClr val="dk1"/>
              </a:buClr>
              <a:buSzPct val="100000"/>
              <a:buChar char="●"/>
            </a:pPr>
            <a:r>
              <a:rPr lang="en-GB" sz="3904">
                <a:solidFill>
                  <a:schemeClr val="dk1"/>
                </a:solidFill>
              </a:rPr>
              <a:t>Self-attention reweighs token importance based on context, capturing dependencies.</a:t>
            </a:r>
            <a:endParaRPr sz="3904">
              <a:solidFill>
                <a:schemeClr val="dk1"/>
              </a:solidFill>
            </a:endParaRPr>
          </a:p>
        </p:txBody>
      </p:sp>
      <p:sp>
        <p:nvSpPr>
          <p:cNvPr id="336" name="Google Shape;336;p36"/>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37" name="Google Shape;337;p36"/>
          <p:cNvPicPr preferRelativeResize="0"/>
          <p:nvPr/>
        </p:nvPicPr>
        <p:blipFill>
          <a:blip r:embed="rId3">
            <a:alphaModFix/>
          </a:blip>
          <a:stretch>
            <a:fillRect/>
          </a:stretch>
        </p:blipFill>
        <p:spPr>
          <a:xfrm>
            <a:off x="4383250" y="2329000"/>
            <a:ext cx="7808750" cy="2875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7"/>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Att. Residual Connection</a:t>
            </a:r>
            <a:endParaRPr/>
          </a:p>
        </p:txBody>
      </p:sp>
      <p:sp>
        <p:nvSpPr>
          <p:cNvPr id="344" name="Google Shape;344;p37"/>
          <p:cNvSpPr txBox="1"/>
          <p:nvPr>
            <p:ph idx="1" type="body"/>
          </p:nvPr>
        </p:nvSpPr>
        <p:spPr>
          <a:xfrm>
            <a:off x="1097278" y="1845725"/>
            <a:ext cx="3259500" cy="4023300"/>
          </a:xfrm>
          <a:prstGeom prst="rect">
            <a:avLst/>
          </a:prstGeom>
        </p:spPr>
        <p:txBody>
          <a:bodyPr anchorCtr="0" anchor="t" bIns="45700" lIns="0" spcFirstLastPara="1" rIns="0" wrap="square" tIns="45700">
            <a:normAutofit lnSpcReduction="20000"/>
          </a:bodyPr>
          <a:lstStyle/>
          <a:p>
            <a:pPr indent="0" lvl="0" marL="0" rtl="0" algn="l">
              <a:spcBef>
                <a:spcPts val="1200"/>
              </a:spcBef>
              <a:spcAft>
                <a:spcPts val="0"/>
              </a:spcAft>
              <a:buNone/>
            </a:pPr>
            <a:r>
              <a:t/>
            </a:r>
            <a:endParaRPr/>
          </a:p>
          <a:p>
            <a:pPr indent="-381000" lvl="0" marL="457200" rtl="0" algn="l">
              <a:spcBef>
                <a:spcPts val="1200"/>
              </a:spcBef>
              <a:spcAft>
                <a:spcPts val="0"/>
              </a:spcAft>
              <a:buClr>
                <a:schemeClr val="dk1"/>
              </a:buClr>
              <a:buSzPts val="2400"/>
              <a:buChar char="●"/>
            </a:pPr>
            <a:r>
              <a:rPr lang="en-GB" sz="2400"/>
              <a:t>The residual connection adds stability, ensuring the output remains close to the input with minor adjustments. </a:t>
            </a:r>
            <a:endParaRPr sz="2400">
              <a:solidFill>
                <a:schemeClr val="dk1"/>
              </a:solidFill>
            </a:endParaRPr>
          </a:p>
          <a:p>
            <a:pPr indent="-381000" lvl="0" marL="457200" rtl="0" algn="l">
              <a:spcBef>
                <a:spcPts val="1200"/>
              </a:spcBef>
              <a:spcAft>
                <a:spcPts val="200"/>
              </a:spcAft>
              <a:buClr>
                <a:schemeClr val="dk1"/>
              </a:buClr>
              <a:buSzPts val="2400"/>
              <a:buChar char="●"/>
            </a:pPr>
            <a:r>
              <a:rPr lang="en-GB" sz="2400"/>
              <a:t>The slight shifts and increased peak density indicate the integration of the attention output without drastic alterations.</a:t>
            </a:r>
            <a:endParaRPr sz="2400"/>
          </a:p>
        </p:txBody>
      </p:sp>
      <p:sp>
        <p:nvSpPr>
          <p:cNvPr id="345" name="Google Shape;345;p37"/>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46" name="Google Shape;346;p37"/>
          <p:cNvPicPr preferRelativeResize="0"/>
          <p:nvPr/>
        </p:nvPicPr>
        <p:blipFill>
          <a:blip r:embed="rId3">
            <a:alphaModFix/>
          </a:blip>
          <a:stretch>
            <a:fillRect/>
          </a:stretch>
        </p:blipFill>
        <p:spPr>
          <a:xfrm>
            <a:off x="4356675" y="2396350"/>
            <a:ext cx="7835324" cy="2922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2nd LayerNorm</a:t>
            </a:r>
            <a:endParaRPr/>
          </a:p>
        </p:txBody>
      </p:sp>
      <p:sp>
        <p:nvSpPr>
          <p:cNvPr id="353" name="Google Shape;353;p38"/>
          <p:cNvSpPr txBox="1"/>
          <p:nvPr>
            <p:ph idx="1" type="body"/>
          </p:nvPr>
        </p:nvSpPr>
        <p:spPr>
          <a:xfrm>
            <a:off x="1097274" y="1845725"/>
            <a:ext cx="3143400" cy="4023300"/>
          </a:xfrm>
          <a:prstGeom prst="rect">
            <a:avLst/>
          </a:prstGeom>
        </p:spPr>
        <p:txBody>
          <a:bodyPr anchorCtr="0" anchor="t" bIns="45700" lIns="0" spcFirstLastPara="1" rIns="0" wrap="square" tIns="45700">
            <a:normAutofit lnSpcReduction="20000"/>
          </a:bodyPr>
          <a:lstStyle/>
          <a:p>
            <a:pPr indent="0" lvl="0" marL="0" rtl="0" algn="l">
              <a:spcBef>
                <a:spcPts val="1200"/>
              </a:spcBef>
              <a:spcAft>
                <a:spcPts val="0"/>
              </a:spcAft>
              <a:buNone/>
            </a:pPr>
            <a:r>
              <a:t/>
            </a:r>
            <a:endParaRPr/>
          </a:p>
          <a:p>
            <a:pPr indent="-381000" lvl="0" marL="457200" rtl="0" algn="l">
              <a:spcBef>
                <a:spcPts val="1200"/>
              </a:spcBef>
              <a:spcAft>
                <a:spcPts val="0"/>
              </a:spcAft>
              <a:buClr>
                <a:schemeClr val="dk1"/>
              </a:buClr>
              <a:buSzPts val="2400"/>
              <a:buChar char="●"/>
            </a:pPr>
            <a:r>
              <a:rPr lang="en-GB" sz="2400"/>
              <a:t>The second layer normalization in the MLP block introduce more variation and complexity.</a:t>
            </a:r>
            <a:endParaRPr sz="2400">
              <a:solidFill>
                <a:schemeClr val="dk1"/>
              </a:solidFill>
            </a:endParaRPr>
          </a:p>
          <a:p>
            <a:pPr indent="-381000" lvl="0" marL="457200" rtl="0" algn="l">
              <a:spcBef>
                <a:spcPts val="1200"/>
              </a:spcBef>
              <a:spcAft>
                <a:spcPts val="200"/>
              </a:spcAft>
              <a:buClr>
                <a:schemeClr val="dk1"/>
              </a:buClr>
              <a:buSzPts val="2400"/>
              <a:buChar char="●"/>
            </a:pPr>
            <a:r>
              <a:rPr lang="en-GB" sz="2400"/>
              <a:t> spreading out the values and introducing new peaks, reflects the model's attempt to capture more intricate patterns in the data.</a:t>
            </a:r>
            <a:endParaRPr sz="2400"/>
          </a:p>
        </p:txBody>
      </p:sp>
      <p:sp>
        <p:nvSpPr>
          <p:cNvPr id="354" name="Google Shape;354;p38"/>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55" name="Google Shape;355;p38"/>
          <p:cNvPicPr preferRelativeResize="0"/>
          <p:nvPr/>
        </p:nvPicPr>
        <p:blipFill>
          <a:blip r:embed="rId3">
            <a:alphaModFix/>
          </a:blip>
          <a:stretch>
            <a:fillRect/>
          </a:stretch>
        </p:blipFill>
        <p:spPr>
          <a:xfrm>
            <a:off x="4441300" y="2435400"/>
            <a:ext cx="7750699" cy="2843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GPT2 MLP</a:t>
            </a:r>
            <a:endParaRPr/>
          </a:p>
        </p:txBody>
      </p:sp>
      <p:sp>
        <p:nvSpPr>
          <p:cNvPr id="362" name="Google Shape;362;p39"/>
          <p:cNvSpPr txBox="1"/>
          <p:nvPr>
            <p:ph idx="1" type="body"/>
          </p:nvPr>
        </p:nvSpPr>
        <p:spPr>
          <a:xfrm>
            <a:off x="1097278" y="1845725"/>
            <a:ext cx="3446700" cy="4023300"/>
          </a:xfrm>
          <a:prstGeom prst="rect">
            <a:avLst/>
          </a:prstGeom>
        </p:spPr>
        <p:txBody>
          <a:bodyPr anchorCtr="0" anchor="t" bIns="45700" lIns="0" spcFirstLastPara="1" rIns="0" wrap="square" tIns="45700">
            <a:normAutofit lnSpcReduction="20000"/>
          </a:bodyPr>
          <a:lstStyle/>
          <a:p>
            <a:pPr indent="0" lvl="0" marL="0" rtl="0" algn="l">
              <a:spcBef>
                <a:spcPts val="1200"/>
              </a:spcBef>
              <a:spcAft>
                <a:spcPts val="0"/>
              </a:spcAft>
              <a:buNone/>
            </a:pPr>
            <a:r>
              <a:t/>
            </a:r>
            <a:endParaRPr/>
          </a:p>
          <a:p>
            <a:pPr indent="-381000" lvl="0" marL="457200" rtl="0" algn="l">
              <a:spcBef>
                <a:spcPts val="1200"/>
              </a:spcBef>
              <a:spcAft>
                <a:spcPts val="0"/>
              </a:spcAft>
              <a:buClr>
                <a:schemeClr val="dk1"/>
              </a:buClr>
              <a:buSzPts val="2400"/>
              <a:buChar char="●"/>
            </a:pPr>
            <a:r>
              <a:rPr lang="en-GB" sz="2400"/>
              <a:t>The MLP block processes the inputs to generate a more regularized output, often centering around a standard value like 1</a:t>
            </a:r>
            <a:endParaRPr sz="2400"/>
          </a:p>
          <a:p>
            <a:pPr indent="-381000" lvl="0" marL="457200" rtl="0" algn="l">
              <a:spcBef>
                <a:spcPts val="1200"/>
              </a:spcBef>
              <a:spcAft>
                <a:spcPts val="200"/>
              </a:spcAft>
              <a:buClr>
                <a:schemeClr val="dk1"/>
              </a:buClr>
              <a:buSzPts val="2400"/>
              <a:buChar char="●"/>
            </a:pPr>
            <a:r>
              <a:rPr lang="en-GB" sz="2400"/>
              <a:t>the differentiation between prompts indicates that the model is fine-tuning its output based on specific input characteristics.</a:t>
            </a:r>
            <a:endParaRPr sz="2400"/>
          </a:p>
        </p:txBody>
      </p:sp>
      <p:sp>
        <p:nvSpPr>
          <p:cNvPr id="363" name="Google Shape;363;p39"/>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64" name="Google Shape;364;p39"/>
          <p:cNvPicPr preferRelativeResize="0"/>
          <p:nvPr/>
        </p:nvPicPr>
        <p:blipFill>
          <a:blip r:embed="rId3">
            <a:alphaModFix/>
          </a:blip>
          <a:stretch>
            <a:fillRect/>
          </a:stretch>
        </p:blipFill>
        <p:spPr>
          <a:xfrm>
            <a:off x="4543950" y="2587575"/>
            <a:ext cx="7648049" cy="2772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MLP Res. Connection</a:t>
            </a:r>
            <a:endParaRPr/>
          </a:p>
        </p:txBody>
      </p:sp>
      <p:sp>
        <p:nvSpPr>
          <p:cNvPr id="371" name="Google Shape;371;p40"/>
          <p:cNvSpPr txBox="1"/>
          <p:nvPr>
            <p:ph idx="1" type="body"/>
          </p:nvPr>
        </p:nvSpPr>
        <p:spPr>
          <a:xfrm>
            <a:off x="1097278" y="1845725"/>
            <a:ext cx="3163200" cy="40233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rPr lang="en-GB"/>
              <a:t> Initially, the residual connection ensures stability, with the output staying close to the input. </a:t>
            </a:r>
            <a:endParaRPr/>
          </a:p>
          <a:p>
            <a:pPr indent="0" lvl="0" marL="0" rtl="0" algn="l">
              <a:spcBef>
                <a:spcPts val="1200"/>
              </a:spcBef>
              <a:spcAft>
                <a:spcPts val="200"/>
              </a:spcAft>
              <a:buNone/>
            </a:pPr>
            <a:r>
              <a:rPr lang="en-GB"/>
              <a:t>As the layers progress, the influence of the MLP becomes more apparent, leading to more significant changes in the distribution, which shows the model's deeper understanding and processing of the input data.</a:t>
            </a:r>
            <a:endParaRPr/>
          </a:p>
        </p:txBody>
      </p:sp>
      <p:sp>
        <p:nvSpPr>
          <p:cNvPr id="372" name="Google Shape;372;p4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73" name="Google Shape;373;p40"/>
          <p:cNvPicPr preferRelativeResize="0"/>
          <p:nvPr/>
        </p:nvPicPr>
        <p:blipFill>
          <a:blip r:embed="rId3">
            <a:alphaModFix/>
          </a:blip>
          <a:stretch>
            <a:fillRect/>
          </a:stretch>
        </p:blipFill>
        <p:spPr>
          <a:xfrm>
            <a:off x="4396988" y="2447450"/>
            <a:ext cx="7697126" cy="2819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1097280" y="286603"/>
            <a:ext cx="10058400" cy="1450800"/>
          </a:xfrm>
          <a:prstGeom prst="rect">
            <a:avLst/>
          </a:prstGeom>
        </p:spPr>
        <p:txBody>
          <a:bodyPr anchorCtr="0" anchor="b" bIns="45700" lIns="91425" spcFirstLastPara="1" rIns="91425" wrap="square" tIns="45700">
            <a:normAutofit fontScale="90000"/>
          </a:bodyPr>
          <a:lstStyle/>
          <a:p>
            <a:pPr indent="0" lvl="0" marL="0" rtl="0" algn="l">
              <a:lnSpc>
                <a:spcPct val="115000"/>
              </a:lnSpc>
              <a:spcBef>
                <a:spcPts val="1400"/>
              </a:spcBef>
              <a:spcAft>
                <a:spcPts val="0"/>
              </a:spcAft>
              <a:buClr>
                <a:schemeClr val="dk1"/>
              </a:buClr>
              <a:buSzPct val="73333"/>
              <a:buFont typeface="Arial"/>
              <a:buNone/>
            </a:pPr>
            <a:r>
              <a:t/>
            </a:r>
            <a:endParaRPr b="1" sz="1500">
              <a:solidFill>
                <a:schemeClr val="dk1"/>
              </a:solidFill>
              <a:highlight>
                <a:srgbClr val="FFFFFF"/>
              </a:highlight>
              <a:latin typeface="Arial"/>
              <a:ea typeface="Arial"/>
              <a:cs typeface="Arial"/>
              <a:sym typeface="Arial"/>
            </a:endParaRPr>
          </a:p>
          <a:p>
            <a:pPr indent="0" lvl="0" marL="0" rtl="0" algn="l">
              <a:spcBef>
                <a:spcPts val="400"/>
              </a:spcBef>
              <a:spcAft>
                <a:spcPts val="0"/>
              </a:spcAft>
              <a:buNone/>
            </a:pPr>
            <a:r>
              <a:rPr lang="en-GB"/>
              <a:t>Distance evolution throughout the modules</a:t>
            </a:r>
            <a:endParaRPr/>
          </a:p>
        </p:txBody>
      </p:sp>
      <p:sp>
        <p:nvSpPr>
          <p:cNvPr id="380" name="Google Shape;380;p41"/>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sp>
        <p:nvSpPr>
          <p:cNvPr id="381" name="Google Shape;381;p41"/>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82" name="Google Shape;382;p41"/>
          <p:cNvPicPr preferRelativeResize="0"/>
          <p:nvPr/>
        </p:nvPicPr>
        <p:blipFill>
          <a:blip r:embed="rId3">
            <a:alphaModFix/>
          </a:blip>
          <a:stretch>
            <a:fillRect/>
          </a:stretch>
        </p:blipFill>
        <p:spPr>
          <a:xfrm>
            <a:off x="0" y="2227659"/>
            <a:ext cx="12192000" cy="30122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txBox="1"/>
          <p:nvPr>
            <p:ph type="title"/>
          </p:nvPr>
        </p:nvSpPr>
        <p:spPr>
          <a:xfrm>
            <a:off x="978405" y="813003"/>
            <a:ext cx="10058400" cy="702300"/>
          </a:xfrm>
          <a:prstGeom prst="rect">
            <a:avLst/>
          </a:prstGeom>
          <a:noFill/>
          <a:ln>
            <a:noFill/>
          </a:ln>
        </p:spPr>
        <p:txBody>
          <a:bodyPr anchorCtr="0" anchor="b" bIns="45700" lIns="91425" spcFirstLastPara="1" rIns="91425" wrap="square" tIns="45700">
            <a:normAutofit fontScale="90000"/>
          </a:bodyPr>
          <a:lstStyle/>
          <a:p>
            <a:pPr indent="0" lvl="0" marL="0" marR="0" rtl="0" algn="l">
              <a:lnSpc>
                <a:spcPct val="85000"/>
              </a:lnSpc>
              <a:spcBef>
                <a:spcPts val="0"/>
              </a:spcBef>
              <a:spcAft>
                <a:spcPts val="0"/>
              </a:spcAft>
              <a:buNone/>
            </a:pPr>
            <a:r>
              <a:rPr lang="en-GB" sz="8000">
                <a:solidFill>
                  <a:srgbClr val="262626"/>
                </a:solidFill>
              </a:rPr>
              <a:t>Contents</a:t>
            </a:r>
            <a:endParaRPr i="1">
              <a:solidFill>
                <a:srgbClr val="7F7F7F"/>
              </a:solidFill>
            </a:endParaRPr>
          </a:p>
        </p:txBody>
      </p:sp>
      <p:sp>
        <p:nvSpPr>
          <p:cNvPr id="122" name="Google Shape;122;p15"/>
          <p:cNvSpPr txBox="1"/>
          <p:nvPr>
            <p:ph idx="1" type="body"/>
          </p:nvPr>
        </p:nvSpPr>
        <p:spPr>
          <a:xfrm>
            <a:off x="1097275" y="2047875"/>
            <a:ext cx="11094600" cy="3157200"/>
          </a:xfrm>
          <a:prstGeom prst="rect">
            <a:avLst/>
          </a:prstGeom>
          <a:noFill/>
          <a:ln>
            <a:noFill/>
          </a:ln>
        </p:spPr>
        <p:txBody>
          <a:bodyPr anchorCtr="0" anchor="t" bIns="45700" lIns="0" spcFirstLastPara="1" rIns="0" wrap="square" tIns="45700">
            <a:spAutoFit/>
          </a:bodyPr>
          <a:lstStyle/>
          <a:p>
            <a:pPr indent="-348735" lvl="0" marL="457200" rtl="0" algn="l">
              <a:spcBef>
                <a:spcPts val="1400"/>
              </a:spcBef>
              <a:spcAft>
                <a:spcPts val="0"/>
              </a:spcAft>
              <a:buSzPts val="1892"/>
              <a:buChar char="❖"/>
            </a:pPr>
            <a:r>
              <a:rPr lang="en-GB" sz="2091">
                <a:highlight>
                  <a:schemeClr val="lt1"/>
                </a:highlight>
              </a:rPr>
              <a:t>Theoretical Background</a:t>
            </a:r>
            <a:endParaRPr sz="2091">
              <a:highlight>
                <a:schemeClr val="lt1"/>
              </a:highlight>
            </a:endParaRPr>
          </a:p>
          <a:p>
            <a:pPr indent="-361435" lvl="0" marL="457200" rtl="0" algn="l">
              <a:spcBef>
                <a:spcPts val="1000"/>
              </a:spcBef>
              <a:spcAft>
                <a:spcPts val="0"/>
              </a:spcAft>
              <a:buSzPts val="2092"/>
              <a:buChar char="❖"/>
            </a:pPr>
            <a:r>
              <a:rPr lang="en-GB" sz="2091"/>
              <a:t>Technical Approach</a:t>
            </a:r>
            <a:endParaRPr sz="2091"/>
          </a:p>
          <a:p>
            <a:pPr indent="-361435" lvl="1" marL="914400" rtl="0" algn="l">
              <a:spcBef>
                <a:spcPts val="1000"/>
              </a:spcBef>
              <a:spcAft>
                <a:spcPts val="0"/>
              </a:spcAft>
              <a:buSzPts val="2092"/>
              <a:buChar char="➢"/>
            </a:pPr>
            <a:r>
              <a:rPr lang="en-GB" sz="2091">
                <a:highlight>
                  <a:schemeClr val="lt1"/>
                </a:highlight>
              </a:rPr>
              <a:t>Token representations</a:t>
            </a:r>
            <a:endParaRPr sz="2091">
              <a:highlight>
                <a:schemeClr val="lt1"/>
              </a:highlight>
            </a:endParaRPr>
          </a:p>
          <a:p>
            <a:pPr indent="-361435" lvl="1" marL="914400" rtl="0" algn="l">
              <a:spcBef>
                <a:spcPts val="1000"/>
              </a:spcBef>
              <a:spcAft>
                <a:spcPts val="0"/>
              </a:spcAft>
              <a:buSzPts val="2092"/>
              <a:buChar char="➢"/>
            </a:pPr>
            <a:r>
              <a:rPr lang="en-GB" sz="2091">
                <a:highlight>
                  <a:schemeClr val="lt1"/>
                </a:highlight>
              </a:rPr>
              <a:t>Next Token prediction</a:t>
            </a:r>
            <a:endParaRPr sz="2091">
              <a:highlight>
                <a:schemeClr val="lt1"/>
              </a:highlight>
            </a:endParaRPr>
          </a:p>
          <a:p>
            <a:pPr indent="-361435" lvl="0" marL="457200" rtl="0" algn="l">
              <a:spcBef>
                <a:spcPts val="1000"/>
              </a:spcBef>
              <a:spcAft>
                <a:spcPts val="0"/>
              </a:spcAft>
              <a:buSzPts val="2092"/>
              <a:buChar char="❖"/>
            </a:pPr>
            <a:r>
              <a:rPr lang="en-GB" sz="2091"/>
              <a:t>Results &amp; Conclusions </a:t>
            </a:r>
            <a:endParaRPr sz="2091"/>
          </a:p>
          <a:p>
            <a:pPr indent="-361435" lvl="1" marL="914400" rtl="0" algn="l">
              <a:spcBef>
                <a:spcPts val="1000"/>
              </a:spcBef>
              <a:spcAft>
                <a:spcPts val="0"/>
              </a:spcAft>
              <a:buSzPts val="2092"/>
              <a:buChar char="➢"/>
            </a:pPr>
            <a:r>
              <a:rPr lang="en-GB" sz="2091">
                <a:highlight>
                  <a:schemeClr val="lt1"/>
                </a:highlight>
              </a:rPr>
              <a:t>Token representations</a:t>
            </a:r>
            <a:endParaRPr sz="2091">
              <a:highlight>
                <a:schemeClr val="lt1"/>
              </a:highlight>
            </a:endParaRPr>
          </a:p>
          <a:p>
            <a:pPr indent="-361435" lvl="1" marL="914400" rtl="0" algn="l">
              <a:spcBef>
                <a:spcPts val="1400"/>
              </a:spcBef>
              <a:spcAft>
                <a:spcPts val="0"/>
              </a:spcAft>
              <a:buSzPts val="2092"/>
              <a:buChar char="➢"/>
            </a:pPr>
            <a:r>
              <a:rPr lang="en-GB" sz="2091">
                <a:highlight>
                  <a:schemeClr val="lt1"/>
                </a:highlight>
              </a:rPr>
              <a:t>Next Token prediction</a:t>
            </a:r>
            <a:endParaRPr sz="2091">
              <a:highlight>
                <a:schemeClr val="lt1"/>
              </a:highlight>
            </a:endParaRPr>
          </a:p>
          <a:p>
            <a:pPr indent="0" lvl="0" marL="457200" rtl="0" algn="l">
              <a:lnSpc>
                <a:spcPct val="90000"/>
              </a:lnSpc>
              <a:spcBef>
                <a:spcPts val="1400"/>
              </a:spcBef>
              <a:spcAft>
                <a:spcPts val="1000"/>
              </a:spcAft>
              <a:buNone/>
            </a:pPr>
            <a:r>
              <a:t/>
            </a:r>
            <a:endParaRPr>
              <a:highlight>
                <a:schemeClr val="lt1"/>
              </a:highlight>
            </a:endParaRPr>
          </a:p>
        </p:txBody>
      </p:sp>
      <p:sp>
        <p:nvSpPr>
          <p:cNvPr id="123" name="Google Shape;123;p1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PHYSICS OF DATA, LABORATORY OF COMPUTATIONAL PHYSICS MOD B</a:t>
            </a:r>
            <a:endParaRPr/>
          </a:p>
        </p:txBody>
      </p:sp>
      <p:sp>
        <p:nvSpPr>
          <p:cNvPr id="124" name="Google Shape;124;p15"/>
          <p:cNvSpPr txBox="1"/>
          <p:nvPr/>
        </p:nvSpPr>
        <p:spPr>
          <a:xfrm>
            <a:off x="6890657" y="3828711"/>
            <a:ext cx="48228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25" name="Google Shape;125;p15"/>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2"/>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GB"/>
              <a:t>Distance evolution throughout the decoder blocks</a:t>
            </a:r>
            <a:endParaRPr/>
          </a:p>
        </p:txBody>
      </p:sp>
      <p:sp>
        <p:nvSpPr>
          <p:cNvPr id="389" name="Google Shape;389;p42"/>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90" name="Google Shape;390;p42"/>
          <p:cNvPicPr preferRelativeResize="0"/>
          <p:nvPr/>
        </p:nvPicPr>
        <p:blipFill>
          <a:blip r:embed="rId3">
            <a:alphaModFix/>
          </a:blip>
          <a:stretch>
            <a:fillRect/>
          </a:stretch>
        </p:blipFill>
        <p:spPr>
          <a:xfrm>
            <a:off x="1706200" y="1905175"/>
            <a:ext cx="8840551" cy="43868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txBox="1"/>
          <p:nvPr>
            <p:ph type="title"/>
          </p:nvPr>
        </p:nvSpPr>
        <p:spPr>
          <a:xfrm>
            <a:off x="1097280" y="286603"/>
            <a:ext cx="10058400" cy="1450800"/>
          </a:xfrm>
          <a:prstGeom prst="rect">
            <a:avLst/>
          </a:prstGeom>
        </p:spPr>
        <p:txBody>
          <a:bodyPr anchorCtr="0" anchor="b" bIns="45700" lIns="91425" spcFirstLastPara="1" rIns="91425" wrap="square" tIns="45700">
            <a:normAutofit fontScale="90000"/>
          </a:bodyPr>
          <a:lstStyle/>
          <a:p>
            <a:pPr indent="0" lvl="0" marL="0" rtl="0" algn="l">
              <a:lnSpc>
                <a:spcPct val="115000"/>
              </a:lnSpc>
              <a:spcBef>
                <a:spcPts val="2400"/>
              </a:spcBef>
              <a:spcAft>
                <a:spcPts val="0"/>
              </a:spcAft>
              <a:buNone/>
            </a:pPr>
            <a:r>
              <a:t/>
            </a:r>
            <a:endParaRPr sz="5355">
              <a:solidFill>
                <a:schemeClr val="dk1"/>
              </a:solidFill>
              <a:highlight>
                <a:srgbClr val="FFFFFF"/>
              </a:highlight>
            </a:endParaRPr>
          </a:p>
          <a:p>
            <a:pPr indent="0" lvl="0" marL="0" rtl="0" algn="l">
              <a:lnSpc>
                <a:spcPct val="115000"/>
              </a:lnSpc>
              <a:spcBef>
                <a:spcPts val="2400"/>
              </a:spcBef>
              <a:spcAft>
                <a:spcPts val="0"/>
              </a:spcAft>
              <a:buNone/>
            </a:pPr>
            <a:r>
              <a:t/>
            </a:r>
            <a:endParaRPr sz="5355">
              <a:solidFill>
                <a:schemeClr val="dk1"/>
              </a:solidFill>
              <a:highlight>
                <a:srgbClr val="FFFFFF"/>
              </a:highlight>
            </a:endParaRPr>
          </a:p>
          <a:p>
            <a:pPr indent="0" lvl="0" marL="0" rtl="0" algn="l">
              <a:lnSpc>
                <a:spcPct val="115000"/>
              </a:lnSpc>
              <a:spcBef>
                <a:spcPts val="2400"/>
              </a:spcBef>
              <a:spcAft>
                <a:spcPts val="0"/>
              </a:spcAft>
              <a:buNone/>
            </a:pPr>
            <a:r>
              <a:t/>
            </a:r>
            <a:endParaRPr sz="5355">
              <a:solidFill>
                <a:schemeClr val="dk1"/>
              </a:solidFill>
              <a:highlight>
                <a:srgbClr val="FFFFFF"/>
              </a:highlight>
            </a:endParaRPr>
          </a:p>
          <a:p>
            <a:pPr indent="0" lvl="0" marL="0" rtl="0" algn="l">
              <a:lnSpc>
                <a:spcPct val="115000"/>
              </a:lnSpc>
              <a:spcBef>
                <a:spcPts val="2400"/>
              </a:spcBef>
              <a:spcAft>
                <a:spcPts val="600"/>
              </a:spcAft>
              <a:buNone/>
            </a:pPr>
            <a:r>
              <a:rPr lang="en-GB" sz="5355">
                <a:solidFill>
                  <a:schemeClr val="dk1"/>
                </a:solidFill>
                <a:highlight>
                  <a:srgbClr val="FFFFFF"/>
                </a:highlight>
              </a:rPr>
              <a:t>Intrinsic Dimension Analysis</a:t>
            </a:r>
            <a:endParaRPr b="1"/>
          </a:p>
        </p:txBody>
      </p:sp>
      <p:sp>
        <p:nvSpPr>
          <p:cNvPr id="397" name="Google Shape;397;p43"/>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sp>
        <p:nvSpPr>
          <p:cNvPr id="398" name="Google Shape;398;p43"/>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99" name="Google Shape;399;p43"/>
          <p:cNvPicPr preferRelativeResize="0"/>
          <p:nvPr/>
        </p:nvPicPr>
        <p:blipFill>
          <a:blip r:embed="rId3">
            <a:alphaModFix/>
          </a:blip>
          <a:stretch>
            <a:fillRect/>
          </a:stretch>
        </p:blipFill>
        <p:spPr>
          <a:xfrm>
            <a:off x="-119275" y="2050018"/>
            <a:ext cx="12191999" cy="36147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4"/>
          <p:cNvSpPr txBox="1"/>
          <p:nvPr>
            <p:ph type="title"/>
          </p:nvPr>
        </p:nvSpPr>
        <p:spPr>
          <a:xfrm>
            <a:off x="1097280" y="286603"/>
            <a:ext cx="10058400" cy="1450800"/>
          </a:xfrm>
          <a:prstGeom prst="rect">
            <a:avLst/>
          </a:prstGeom>
        </p:spPr>
        <p:txBody>
          <a:bodyPr anchorCtr="0" anchor="b" bIns="45700" lIns="91425" spcFirstLastPara="1" rIns="91425" wrap="square" tIns="45700">
            <a:normAutofit fontScale="90000"/>
          </a:bodyPr>
          <a:lstStyle/>
          <a:p>
            <a:pPr indent="0" lvl="0" marL="0" rtl="0" algn="l">
              <a:lnSpc>
                <a:spcPct val="115000"/>
              </a:lnSpc>
              <a:spcBef>
                <a:spcPts val="1800"/>
              </a:spcBef>
              <a:spcAft>
                <a:spcPts val="0"/>
              </a:spcAft>
              <a:buClr>
                <a:schemeClr val="dk1"/>
              </a:buClr>
              <a:buSzPct val="27500"/>
              <a:buFont typeface="Arial"/>
              <a:buNone/>
            </a:pPr>
            <a:r>
              <a:t/>
            </a:r>
            <a:endParaRPr b="1" sz="4000">
              <a:solidFill>
                <a:schemeClr val="dk1"/>
              </a:solidFill>
              <a:highlight>
                <a:srgbClr val="FFFFFF"/>
              </a:highlight>
            </a:endParaRPr>
          </a:p>
          <a:p>
            <a:pPr indent="0" lvl="0" marL="0" rtl="0" algn="l">
              <a:lnSpc>
                <a:spcPct val="115000"/>
              </a:lnSpc>
              <a:spcBef>
                <a:spcPts val="1800"/>
              </a:spcBef>
              <a:spcAft>
                <a:spcPts val="400"/>
              </a:spcAft>
              <a:buClr>
                <a:schemeClr val="dk1"/>
              </a:buClr>
              <a:buSzPts val="990"/>
              <a:buFont typeface="Arial"/>
              <a:buNone/>
            </a:pPr>
            <a:r>
              <a:rPr lang="en-GB" sz="5300">
                <a:solidFill>
                  <a:schemeClr val="dk1"/>
                </a:solidFill>
                <a:highlight>
                  <a:srgbClr val="FFFFFF"/>
                </a:highlight>
              </a:rPr>
              <a:t>Principal Component Analysis for different thresholds</a:t>
            </a:r>
            <a:endParaRPr sz="5300"/>
          </a:p>
        </p:txBody>
      </p:sp>
      <p:sp>
        <p:nvSpPr>
          <p:cNvPr id="406" name="Google Shape;406;p44"/>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sp>
        <p:nvSpPr>
          <p:cNvPr id="407" name="Google Shape;407;p44"/>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408" name="Google Shape;408;p44"/>
          <p:cNvPicPr preferRelativeResize="0"/>
          <p:nvPr/>
        </p:nvPicPr>
        <p:blipFill>
          <a:blip r:embed="rId3">
            <a:alphaModFix/>
          </a:blip>
          <a:stretch>
            <a:fillRect/>
          </a:stretch>
        </p:blipFill>
        <p:spPr>
          <a:xfrm>
            <a:off x="0" y="2050018"/>
            <a:ext cx="12191999" cy="361471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type="title"/>
          </p:nvPr>
        </p:nvSpPr>
        <p:spPr>
          <a:xfrm>
            <a:off x="1097280" y="286603"/>
            <a:ext cx="10058400" cy="1450800"/>
          </a:xfrm>
          <a:prstGeom prst="rect">
            <a:avLst/>
          </a:prstGeom>
        </p:spPr>
        <p:txBody>
          <a:bodyPr anchorCtr="0" anchor="b" bIns="45700" lIns="91425" spcFirstLastPara="1" rIns="91425" wrap="square" tIns="45700">
            <a:normAutofit fontScale="90000"/>
          </a:bodyPr>
          <a:lstStyle/>
          <a:p>
            <a:pPr indent="0" lvl="0" marL="0" rtl="0" algn="l">
              <a:lnSpc>
                <a:spcPct val="115000"/>
              </a:lnSpc>
              <a:spcBef>
                <a:spcPts val="1800"/>
              </a:spcBef>
              <a:spcAft>
                <a:spcPts val="0"/>
              </a:spcAft>
              <a:buNone/>
            </a:pPr>
            <a:r>
              <a:t/>
            </a:r>
            <a:endParaRPr b="1">
              <a:solidFill>
                <a:schemeClr val="dk1"/>
              </a:solidFill>
              <a:highlight>
                <a:srgbClr val="FFFFFF"/>
              </a:highlight>
            </a:endParaRPr>
          </a:p>
          <a:p>
            <a:pPr indent="0" lvl="0" marL="0" rtl="0" algn="l">
              <a:lnSpc>
                <a:spcPct val="115000"/>
              </a:lnSpc>
              <a:spcBef>
                <a:spcPts val="1800"/>
              </a:spcBef>
              <a:spcAft>
                <a:spcPts val="0"/>
              </a:spcAft>
              <a:buNone/>
            </a:pPr>
            <a:r>
              <a:t/>
            </a:r>
            <a:endParaRPr b="1">
              <a:solidFill>
                <a:schemeClr val="dk1"/>
              </a:solidFill>
              <a:highlight>
                <a:srgbClr val="FFFFFF"/>
              </a:highlight>
            </a:endParaRPr>
          </a:p>
          <a:p>
            <a:pPr indent="0" lvl="0" marL="0" rtl="0" algn="l">
              <a:lnSpc>
                <a:spcPct val="115000"/>
              </a:lnSpc>
              <a:spcBef>
                <a:spcPts val="1800"/>
              </a:spcBef>
              <a:spcAft>
                <a:spcPts val="0"/>
              </a:spcAft>
              <a:buClr>
                <a:schemeClr val="dk1"/>
              </a:buClr>
              <a:buSzPts val="990"/>
              <a:buFont typeface="Arial"/>
              <a:buNone/>
            </a:pPr>
            <a:r>
              <a:t/>
            </a:r>
            <a:endParaRPr b="1">
              <a:solidFill>
                <a:schemeClr val="dk1"/>
              </a:solidFill>
              <a:highlight>
                <a:srgbClr val="FFFFFF"/>
              </a:highlight>
            </a:endParaRPr>
          </a:p>
          <a:p>
            <a:pPr indent="0" lvl="0" marL="0" rtl="0" algn="l">
              <a:lnSpc>
                <a:spcPct val="115000"/>
              </a:lnSpc>
              <a:spcBef>
                <a:spcPts val="1800"/>
              </a:spcBef>
              <a:spcAft>
                <a:spcPts val="400"/>
              </a:spcAft>
              <a:buClr>
                <a:schemeClr val="dk1"/>
              </a:buClr>
              <a:buSzPts val="990"/>
              <a:buFont typeface="Arial"/>
              <a:buNone/>
            </a:pPr>
            <a:r>
              <a:rPr lang="en-GB">
                <a:solidFill>
                  <a:schemeClr val="dk1"/>
                </a:solidFill>
                <a:highlight>
                  <a:srgbClr val="FFFFFF"/>
                </a:highlight>
              </a:rPr>
              <a:t>Comparison of 2NN and PCA</a:t>
            </a:r>
            <a:endParaRPr/>
          </a:p>
        </p:txBody>
      </p:sp>
      <p:sp>
        <p:nvSpPr>
          <p:cNvPr id="415" name="Google Shape;415;p45"/>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sp>
        <p:nvSpPr>
          <p:cNvPr id="416" name="Google Shape;416;p45"/>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417" name="Google Shape;417;p45"/>
          <p:cNvPicPr preferRelativeResize="0"/>
          <p:nvPr/>
        </p:nvPicPr>
        <p:blipFill>
          <a:blip r:embed="rId3">
            <a:alphaModFix/>
          </a:blip>
          <a:stretch>
            <a:fillRect/>
          </a:stretch>
        </p:blipFill>
        <p:spPr>
          <a:xfrm>
            <a:off x="0" y="2050018"/>
            <a:ext cx="12191999" cy="36147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6"/>
          <p:cNvSpPr txBox="1"/>
          <p:nvPr>
            <p:ph type="title"/>
          </p:nvPr>
        </p:nvSpPr>
        <p:spPr>
          <a:xfrm>
            <a:off x="457200" y="594350"/>
            <a:ext cx="3200400" cy="2286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4800"/>
              <a:buFont typeface="Calibri"/>
              <a:buNone/>
            </a:pPr>
            <a:r>
              <a:rPr b="1" lang="en-GB">
                <a:solidFill>
                  <a:schemeClr val="lt1"/>
                </a:solidFill>
              </a:rPr>
              <a:t>Part II:</a:t>
            </a:r>
            <a:endParaRPr b="1">
              <a:solidFill>
                <a:schemeClr val="lt1"/>
              </a:solidFill>
            </a:endParaRPr>
          </a:p>
          <a:p>
            <a:pPr indent="0" lvl="0" marL="0" rtl="0" algn="l">
              <a:spcBef>
                <a:spcPts val="0"/>
              </a:spcBef>
              <a:spcAft>
                <a:spcPts val="0"/>
              </a:spcAft>
              <a:buClr>
                <a:srgbClr val="3F3F3F"/>
              </a:buClr>
              <a:buSzPts val="4800"/>
              <a:buFont typeface="Calibri"/>
              <a:buNone/>
            </a:pPr>
            <a:r>
              <a:rPr lang="en-GB">
                <a:solidFill>
                  <a:schemeClr val="lt1"/>
                </a:solidFill>
              </a:rPr>
              <a:t>Next token generation</a:t>
            </a:r>
            <a:endParaRPr>
              <a:solidFill>
                <a:schemeClr val="lt1"/>
              </a:solidFill>
            </a:endParaRPr>
          </a:p>
          <a:p>
            <a:pPr indent="0" lvl="0" marL="0" rtl="0" algn="l">
              <a:spcBef>
                <a:spcPts val="0"/>
              </a:spcBef>
              <a:spcAft>
                <a:spcPts val="0"/>
              </a:spcAft>
              <a:buNone/>
            </a:pPr>
            <a:r>
              <a:t/>
            </a:r>
            <a:endParaRPr/>
          </a:p>
        </p:txBody>
      </p:sp>
      <p:sp>
        <p:nvSpPr>
          <p:cNvPr id="424" name="Google Shape;424;p46"/>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solidFill>
                  <a:schemeClr val="dk2"/>
                </a:solidFill>
              </a:rPr>
              <a:t>‹#›</a:t>
            </a:fld>
            <a:endParaRPr>
              <a:solidFill>
                <a:schemeClr val="dk2"/>
              </a:solidFill>
            </a:endParaRPr>
          </a:p>
        </p:txBody>
      </p:sp>
      <p:sp>
        <p:nvSpPr>
          <p:cNvPr id="425" name="Google Shape;425;p46"/>
          <p:cNvSpPr txBox="1"/>
          <p:nvPr>
            <p:ph idx="2" type="body"/>
          </p:nvPr>
        </p:nvSpPr>
        <p:spPr>
          <a:xfrm>
            <a:off x="457200" y="2926080"/>
            <a:ext cx="3200400" cy="3379200"/>
          </a:xfrm>
          <a:prstGeom prst="rect">
            <a:avLst/>
          </a:prstGeom>
        </p:spPr>
        <p:txBody>
          <a:bodyPr anchorCtr="0" anchor="t" bIns="45700" lIns="91425" spcFirstLastPara="1" rIns="91425" wrap="square" tIns="45700">
            <a:normAutofit fontScale="85000" lnSpcReduction="20000"/>
          </a:bodyPr>
          <a:lstStyle/>
          <a:p>
            <a:pPr indent="-349144" lvl="0" marL="590400" rtl="0" algn="l">
              <a:spcBef>
                <a:spcPts val="1200"/>
              </a:spcBef>
              <a:spcAft>
                <a:spcPts val="0"/>
              </a:spcAft>
              <a:buClr>
                <a:schemeClr val="lt1"/>
              </a:buClr>
              <a:buSzPct val="91666"/>
              <a:buAutoNum type="arabicPeriod"/>
            </a:pPr>
            <a:r>
              <a:rPr lang="en-GB" sz="2400">
                <a:solidFill>
                  <a:schemeClr val="lt1"/>
                </a:solidFill>
              </a:rPr>
              <a:t>Logits of next token</a:t>
            </a:r>
            <a:endParaRPr sz="2400">
              <a:solidFill>
                <a:schemeClr val="lt1"/>
              </a:solidFill>
            </a:endParaRPr>
          </a:p>
          <a:p>
            <a:pPr indent="-349144" lvl="0" marL="590400" rtl="0" algn="l">
              <a:spcBef>
                <a:spcPts val="1000"/>
              </a:spcBef>
              <a:spcAft>
                <a:spcPts val="0"/>
              </a:spcAft>
              <a:buClr>
                <a:schemeClr val="lt1"/>
              </a:buClr>
              <a:buSzPct val="91666"/>
              <a:buAutoNum type="arabicPeriod"/>
            </a:pPr>
            <a:r>
              <a:rPr lang="en-GB" sz="2400">
                <a:solidFill>
                  <a:schemeClr val="lt1"/>
                </a:solidFill>
              </a:rPr>
              <a:t>By most probable token</a:t>
            </a:r>
            <a:endParaRPr sz="2400">
              <a:solidFill>
                <a:schemeClr val="lt1"/>
              </a:solidFill>
            </a:endParaRPr>
          </a:p>
          <a:p>
            <a:pPr indent="-349144" lvl="0" marL="590400" rtl="0" algn="l">
              <a:spcBef>
                <a:spcPts val="1000"/>
              </a:spcBef>
              <a:spcAft>
                <a:spcPts val="0"/>
              </a:spcAft>
              <a:buClr>
                <a:schemeClr val="lt1"/>
              </a:buClr>
              <a:buSzPct val="91666"/>
              <a:buAutoNum type="arabicPeriod"/>
            </a:pPr>
            <a:r>
              <a:rPr lang="en-GB" sz="2400">
                <a:solidFill>
                  <a:schemeClr val="lt1"/>
                </a:solidFill>
              </a:rPr>
              <a:t>By multinomial distribution</a:t>
            </a:r>
            <a:endParaRPr b="1" sz="2400">
              <a:solidFill>
                <a:schemeClr val="lt1"/>
              </a:solidFill>
            </a:endParaRPr>
          </a:p>
          <a:p>
            <a:pPr indent="-349144" lvl="0" marL="590400" rtl="0" algn="l">
              <a:spcBef>
                <a:spcPts val="1000"/>
              </a:spcBef>
              <a:spcAft>
                <a:spcPts val="0"/>
              </a:spcAft>
              <a:buClr>
                <a:schemeClr val="lt1"/>
              </a:buClr>
              <a:buSzPct val="91666"/>
              <a:buAutoNum type="arabicPeriod"/>
            </a:pPr>
            <a:r>
              <a:rPr lang="en-GB" sz="2400">
                <a:solidFill>
                  <a:schemeClr val="lt1"/>
                </a:solidFill>
              </a:rPr>
              <a:t>Entropies of the two methods</a:t>
            </a:r>
            <a:endParaRPr sz="2400">
              <a:solidFill>
                <a:schemeClr val="lt1"/>
              </a:solidFill>
            </a:endParaRPr>
          </a:p>
          <a:p>
            <a:pPr indent="-359939" lvl="0" marL="590400" rtl="0" algn="l">
              <a:spcBef>
                <a:spcPts val="1000"/>
              </a:spcBef>
              <a:spcAft>
                <a:spcPts val="0"/>
              </a:spcAft>
              <a:buClr>
                <a:schemeClr val="lt1"/>
              </a:buClr>
              <a:buSzPct val="100000"/>
              <a:buAutoNum type="arabicPeriod"/>
            </a:pPr>
            <a:r>
              <a:rPr lang="en-GB" sz="2400">
                <a:solidFill>
                  <a:schemeClr val="lt1"/>
                </a:solidFill>
              </a:rPr>
              <a:t>Effect of temperature</a:t>
            </a:r>
            <a:endParaRPr sz="2400">
              <a:solidFill>
                <a:schemeClr val="lt1"/>
              </a:solidFill>
            </a:endParaRPr>
          </a:p>
          <a:p>
            <a:pPr indent="-359939" lvl="0" marL="590400" rtl="0" algn="l">
              <a:spcBef>
                <a:spcPts val="1000"/>
              </a:spcBef>
              <a:spcAft>
                <a:spcPts val="0"/>
              </a:spcAft>
              <a:buClr>
                <a:schemeClr val="lt1"/>
              </a:buClr>
              <a:buSzPct val="100000"/>
              <a:buAutoNum type="arabicPeriod"/>
            </a:pPr>
            <a:r>
              <a:rPr lang="en-GB" sz="2400">
                <a:solidFill>
                  <a:schemeClr val="lt1"/>
                </a:solidFill>
              </a:rPr>
              <a:t>Effect of repetition penalty</a:t>
            </a:r>
            <a:endParaRPr sz="2400">
              <a:solidFill>
                <a:schemeClr val="lt1"/>
              </a:solidFill>
            </a:endParaRPr>
          </a:p>
          <a:p>
            <a:pPr indent="0" lvl="0" marL="0" rtl="0" algn="l">
              <a:spcBef>
                <a:spcPts val="1200"/>
              </a:spcBef>
              <a:spcAft>
                <a:spcPts val="200"/>
              </a:spcAft>
              <a:buNone/>
            </a:pPr>
            <a:r>
              <a:t/>
            </a:r>
            <a:endParaRPr>
              <a:solidFill>
                <a:schemeClr val="lt1"/>
              </a:solidFill>
            </a:endParaRPr>
          </a:p>
        </p:txBody>
      </p:sp>
      <p:pic>
        <p:nvPicPr>
          <p:cNvPr id="426" name="Google Shape;426;p46"/>
          <p:cNvPicPr preferRelativeResize="0"/>
          <p:nvPr/>
        </p:nvPicPr>
        <p:blipFill rotWithShape="1">
          <a:blip r:embed="rId3">
            <a:alphaModFix/>
          </a:blip>
          <a:srcRect b="0" l="29795" r="0" t="4177"/>
          <a:stretch/>
        </p:blipFill>
        <p:spPr>
          <a:xfrm>
            <a:off x="6075500" y="1053175"/>
            <a:ext cx="5650800" cy="4338900"/>
          </a:xfrm>
          <a:prstGeom prst="rect">
            <a:avLst/>
          </a:prstGeom>
          <a:noFill/>
          <a:ln>
            <a:noFill/>
          </a:ln>
        </p:spPr>
      </p:pic>
      <p:pic>
        <p:nvPicPr>
          <p:cNvPr id="427" name="Google Shape;427;p46"/>
          <p:cNvPicPr preferRelativeResize="0"/>
          <p:nvPr/>
        </p:nvPicPr>
        <p:blipFill>
          <a:blip r:embed="rId4">
            <a:alphaModFix/>
          </a:blip>
          <a:stretch>
            <a:fillRect/>
          </a:stretch>
        </p:blipFill>
        <p:spPr>
          <a:xfrm>
            <a:off x="4526175" y="2274825"/>
            <a:ext cx="4897875" cy="2984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7"/>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434" name="Google Shape;434;p47"/>
          <p:cNvPicPr preferRelativeResize="0"/>
          <p:nvPr/>
        </p:nvPicPr>
        <p:blipFill>
          <a:blip r:embed="rId3">
            <a:alphaModFix/>
          </a:blip>
          <a:stretch>
            <a:fillRect/>
          </a:stretch>
        </p:blipFill>
        <p:spPr>
          <a:xfrm>
            <a:off x="152400" y="4189175"/>
            <a:ext cx="11887200" cy="1237571"/>
          </a:xfrm>
          <a:prstGeom prst="rect">
            <a:avLst/>
          </a:prstGeom>
          <a:noFill/>
          <a:ln cap="flat" cmpd="sng" w="28575">
            <a:solidFill>
              <a:schemeClr val="accent1"/>
            </a:solidFill>
            <a:prstDash val="solid"/>
            <a:round/>
            <a:headEnd len="sm" w="sm" type="none"/>
            <a:tailEnd len="sm" w="sm" type="none"/>
          </a:ln>
        </p:spPr>
      </p:pic>
      <p:pic>
        <p:nvPicPr>
          <p:cNvPr id="435" name="Google Shape;435;p47"/>
          <p:cNvPicPr preferRelativeResize="0"/>
          <p:nvPr/>
        </p:nvPicPr>
        <p:blipFill>
          <a:blip r:embed="rId4">
            <a:alphaModFix/>
          </a:blip>
          <a:stretch>
            <a:fillRect/>
          </a:stretch>
        </p:blipFill>
        <p:spPr>
          <a:xfrm>
            <a:off x="152400" y="2457646"/>
            <a:ext cx="11887200" cy="1260389"/>
          </a:xfrm>
          <a:prstGeom prst="rect">
            <a:avLst/>
          </a:prstGeom>
          <a:noFill/>
          <a:ln cap="flat" cmpd="sng" w="28575">
            <a:solidFill>
              <a:schemeClr val="accent1"/>
            </a:solidFill>
            <a:prstDash val="solid"/>
            <a:round/>
            <a:headEnd len="sm" w="sm" type="none"/>
            <a:tailEnd len="sm" w="sm" type="none"/>
          </a:ln>
        </p:spPr>
      </p:pic>
      <p:sp>
        <p:nvSpPr>
          <p:cNvPr id="436" name="Google Shape;436;p47"/>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Logits to tokens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8"/>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By most probable token</a:t>
            </a:r>
            <a:endParaRPr/>
          </a:p>
        </p:txBody>
      </p:sp>
      <p:sp>
        <p:nvSpPr>
          <p:cNvPr id="443" name="Google Shape;443;p48"/>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solidFill>
                  <a:srgbClr val="FFFFFF"/>
                </a:solidFill>
              </a:rPr>
              <a:t>‹#›</a:t>
            </a:fld>
            <a:endParaRPr>
              <a:solidFill>
                <a:srgbClr val="FFFFFF"/>
              </a:solidFill>
            </a:endParaRPr>
          </a:p>
        </p:txBody>
      </p:sp>
      <p:sp>
        <p:nvSpPr>
          <p:cNvPr id="444" name="Google Shape;444;p48"/>
          <p:cNvSpPr txBox="1"/>
          <p:nvPr>
            <p:ph idx="1" type="body"/>
          </p:nvPr>
        </p:nvSpPr>
        <p:spPr>
          <a:xfrm>
            <a:off x="1964725" y="2222500"/>
            <a:ext cx="8467500" cy="3367800"/>
          </a:xfrm>
          <a:prstGeom prst="rect">
            <a:avLst/>
          </a:prstGeom>
          <a:ln cap="flat" cmpd="sng" w="28575">
            <a:solidFill>
              <a:schemeClr val="accent1"/>
            </a:solidFill>
            <a:prstDash val="solid"/>
            <a:round/>
            <a:headEnd len="sm" w="sm" type="none"/>
            <a:tailEnd len="sm" w="sm" type="none"/>
          </a:ln>
        </p:spPr>
        <p:txBody>
          <a:bodyPr anchorCtr="0" anchor="ctr" bIns="45700" lIns="0" spcFirstLastPara="1" rIns="0" wrap="square" tIns="45700">
            <a:noAutofit/>
          </a:bodyPr>
          <a:lstStyle/>
          <a:p>
            <a:pPr indent="0" lvl="0" marL="269999" marR="324910" rtl="0" algn="l">
              <a:lnSpc>
                <a:spcPct val="80000"/>
              </a:lnSpc>
              <a:spcBef>
                <a:spcPts val="1200"/>
              </a:spcBef>
              <a:spcAft>
                <a:spcPts val="0"/>
              </a:spcAft>
              <a:buNone/>
            </a:pPr>
            <a:r>
              <a:rPr b="1" lang="en-GB" sz="2050">
                <a:solidFill>
                  <a:schemeClr val="dk1"/>
                </a:solidFill>
              </a:rPr>
              <a:t>Input text: </a:t>
            </a:r>
            <a:r>
              <a:rPr lang="en-GB" sz="2050">
                <a:solidFill>
                  <a:schemeClr val="dk1"/>
                </a:solidFill>
              </a:rPr>
              <a:t>Pancakes are great for…</a:t>
            </a:r>
            <a:endParaRPr sz="2050">
              <a:solidFill>
                <a:schemeClr val="dk1"/>
              </a:solidFill>
            </a:endParaRPr>
          </a:p>
          <a:p>
            <a:pPr indent="0" lvl="0" marL="269999" marR="324910" rtl="0" algn="l">
              <a:lnSpc>
                <a:spcPct val="80000"/>
              </a:lnSpc>
              <a:spcBef>
                <a:spcPts val="1200"/>
              </a:spcBef>
              <a:spcAft>
                <a:spcPts val="0"/>
              </a:spcAft>
              <a:buNone/>
            </a:pPr>
            <a:r>
              <a:t/>
            </a:r>
            <a:endParaRPr sz="2050">
              <a:solidFill>
                <a:schemeClr val="dk1"/>
              </a:solidFill>
            </a:endParaRPr>
          </a:p>
          <a:p>
            <a:pPr indent="0" lvl="0" marL="269999" marR="324910" rtl="0" algn="l">
              <a:lnSpc>
                <a:spcPct val="80000"/>
              </a:lnSpc>
              <a:spcBef>
                <a:spcPts val="1200"/>
              </a:spcBef>
              <a:spcAft>
                <a:spcPts val="0"/>
              </a:spcAft>
              <a:buNone/>
            </a:pPr>
            <a:r>
              <a:rPr b="1" lang="en-GB" sz="2050">
                <a:solidFill>
                  <a:schemeClr val="dk1"/>
                </a:solidFill>
              </a:rPr>
              <a:t>Generated text:</a:t>
            </a:r>
            <a:r>
              <a:rPr lang="en-GB" sz="2050">
                <a:solidFill>
                  <a:schemeClr val="dk1"/>
                </a:solidFill>
              </a:rPr>
              <a:t> Pancakes are great for a quick snack, but they're also </a:t>
            </a:r>
            <a:r>
              <a:rPr i="1" lang="en-GB" sz="2050">
                <a:solidFill>
                  <a:schemeClr val="accent1"/>
                </a:solidFill>
              </a:rPr>
              <a:t>great</a:t>
            </a:r>
            <a:r>
              <a:rPr lang="en-GB" sz="2050">
                <a:solidFill>
                  <a:schemeClr val="dk1"/>
                </a:solidFill>
              </a:rPr>
              <a:t> for a quick meal.</a:t>
            </a:r>
            <a:endParaRPr sz="2050">
              <a:solidFill>
                <a:schemeClr val="dk1"/>
              </a:solidFill>
            </a:endParaRPr>
          </a:p>
          <a:p>
            <a:pPr indent="0" lvl="0" marL="269999" marR="324910" rtl="0" algn="l">
              <a:lnSpc>
                <a:spcPct val="80000"/>
              </a:lnSpc>
              <a:spcBef>
                <a:spcPts val="1200"/>
              </a:spcBef>
              <a:spcAft>
                <a:spcPts val="0"/>
              </a:spcAft>
              <a:buNone/>
            </a:pPr>
            <a:r>
              <a:rPr lang="en-GB" sz="2050">
                <a:solidFill>
                  <a:schemeClr val="dk1"/>
                </a:solidFill>
              </a:rPr>
              <a:t>The best part about these </a:t>
            </a:r>
            <a:r>
              <a:rPr i="1" lang="en-GB" sz="2050">
                <a:solidFill>
                  <a:schemeClr val="accent1"/>
                </a:solidFill>
              </a:rPr>
              <a:t>pancakes</a:t>
            </a:r>
            <a:r>
              <a:rPr lang="en-GB" sz="2050">
                <a:solidFill>
                  <a:schemeClr val="dk1"/>
                </a:solidFill>
              </a:rPr>
              <a:t> is that </a:t>
            </a:r>
            <a:r>
              <a:rPr i="1" lang="en-GB" sz="2050">
                <a:solidFill>
                  <a:schemeClr val="accent1"/>
                </a:solidFill>
              </a:rPr>
              <a:t>they're</a:t>
            </a:r>
            <a:r>
              <a:rPr lang="en-GB" sz="2050">
                <a:solidFill>
                  <a:schemeClr val="dk1"/>
                </a:solidFill>
              </a:rPr>
              <a:t> made with a whole wheat flour. This means that they're gluten-free, and </a:t>
            </a:r>
            <a:r>
              <a:rPr i="1" lang="en-GB" sz="2050">
                <a:solidFill>
                  <a:schemeClr val="accent1"/>
                </a:solidFill>
              </a:rPr>
              <a:t>they're gluten-free</a:t>
            </a:r>
            <a:r>
              <a:rPr lang="en-GB" sz="2050">
                <a:solidFill>
                  <a:schemeClr val="dk1"/>
                </a:solidFill>
              </a:rPr>
              <a:t>.</a:t>
            </a:r>
            <a:endParaRPr sz="2050">
              <a:solidFill>
                <a:schemeClr val="dk1"/>
              </a:solidFill>
            </a:endParaRPr>
          </a:p>
          <a:p>
            <a:pPr indent="0" lvl="0" marL="269999" marR="324910" rtl="0" algn="l">
              <a:lnSpc>
                <a:spcPct val="80000"/>
              </a:lnSpc>
              <a:spcBef>
                <a:spcPts val="1200"/>
              </a:spcBef>
              <a:spcAft>
                <a:spcPts val="200"/>
              </a:spcAft>
              <a:buNone/>
            </a:pPr>
            <a:r>
              <a:rPr i="1" lang="en-GB" sz="2050">
                <a:solidFill>
                  <a:schemeClr val="accent1"/>
                </a:solidFill>
              </a:rPr>
              <a:t>The best part about these pancakes is that they're made with a whole wheat flour. This means that they're gluten-free, and they're gluten-free. The best part about these pancakes is that they're</a:t>
            </a:r>
            <a:endParaRPr i="1" sz="2050">
              <a:solidFill>
                <a:schemeClr val="accen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9"/>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451" name="Google Shape;451;p49"/>
          <p:cNvSpPr txBox="1"/>
          <p:nvPr/>
        </p:nvSpPr>
        <p:spPr>
          <a:xfrm>
            <a:off x="195250" y="181425"/>
            <a:ext cx="7381800" cy="765300"/>
          </a:xfrm>
          <a:prstGeom prst="rect">
            <a:avLst/>
          </a:prstGeom>
          <a:noFill/>
          <a:ln>
            <a:noFill/>
          </a:ln>
        </p:spPr>
        <p:txBody>
          <a:bodyPr anchorCtr="0" anchor="t" bIns="91425" lIns="91425" spcFirstLastPara="1" rIns="91425" wrap="square" tIns="91425">
            <a:noAutofit/>
          </a:bodyPr>
          <a:lstStyle/>
          <a:p>
            <a:pPr indent="0" lvl="0" marL="269999" marR="324910" rtl="0" algn="l">
              <a:lnSpc>
                <a:spcPct val="80000"/>
              </a:lnSpc>
              <a:spcBef>
                <a:spcPts val="1200"/>
              </a:spcBef>
              <a:spcAft>
                <a:spcPts val="200"/>
              </a:spcAft>
              <a:buClr>
                <a:schemeClr val="dk1"/>
              </a:buClr>
              <a:buSzPts val="1100"/>
              <a:buFont typeface="Arial"/>
              <a:buNone/>
            </a:pPr>
            <a:r>
              <a:rPr b="1" lang="en-GB" sz="1850">
                <a:solidFill>
                  <a:schemeClr val="dk1"/>
                </a:solidFill>
                <a:latin typeface="Calibri"/>
                <a:ea typeface="Calibri"/>
                <a:cs typeface="Calibri"/>
                <a:sym typeface="Calibri"/>
              </a:rPr>
              <a:t>Generated</a:t>
            </a:r>
            <a:r>
              <a:rPr lang="en-GB" sz="1850">
                <a:solidFill>
                  <a:schemeClr val="dk1"/>
                </a:solidFill>
                <a:latin typeface="Calibri"/>
                <a:ea typeface="Calibri"/>
                <a:cs typeface="Calibri"/>
                <a:sym typeface="Calibri"/>
              </a:rPr>
              <a:t>: </a:t>
            </a:r>
            <a:r>
              <a:rPr lang="en-GB" sz="1850">
                <a:solidFill>
                  <a:schemeClr val="dk1"/>
                </a:solidFill>
                <a:latin typeface="Calibri"/>
                <a:ea typeface="Calibri"/>
                <a:cs typeface="Calibri"/>
                <a:sym typeface="Calibri"/>
              </a:rPr>
              <a:t>Pancakes are great for </a:t>
            </a:r>
            <a:r>
              <a:rPr lang="en-GB" sz="1850">
                <a:solidFill>
                  <a:schemeClr val="accent1"/>
                </a:solidFill>
                <a:latin typeface="Calibri"/>
                <a:ea typeface="Calibri"/>
                <a:cs typeface="Calibri"/>
                <a:sym typeface="Calibri"/>
              </a:rPr>
              <a:t>a</a:t>
            </a:r>
            <a:r>
              <a:rPr lang="en-GB" sz="1850">
                <a:solidFill>
                  <a:schemeClr val="dk1"/>
                </a:solidFill>
                <a:latin typeface="Calibri"/>
                <a:ea typeface="Calibri"/>
                <a:cs typeface="Calibri"/>
                <a:sym typeface="Calibri"/>
              </a:rPr>
              <a:t>…</a:t>
            </a:r>
            <a:endParaRPr sz="1800">
              <a:solidFill>
                <a:srgbClr val="3F3F3F"/>
              </a:solidFill>
              <a:latin typeface="Calibri"/>
              <a:ea typeface="Calibri"/>
              <a:cs typeface="Calibri"/>
              <a:sym typeface="Calibri"/>
            </a:endParaRPr>
          </a:p>
        </p:txBody>
      </p:sp>
      <p:sp>
        <p:nvSpPr>
          <p:cNvPr id="452" name="Google Shape;452;p49"/>
          <p:cNvSpPr txBox="1"/>
          <p:nvPr/>
        </p:nvSpPr>
        <p:spPr>
          <a:xfrm>
            <a:off x="195250" y="3250450"/>
            <a:ext cx="7381800" cy="765300"/>
          </a:xfrm>
          <a:prstGeom prst="rect">
            <a:avLst/>
          </a:prstGeom>
          <a:noFill/>
          <a:ln>
            <a:noFill/>
          </a:ln>
        </p:spPr>
        <p:txBody>
          <a:bodyPr anchorCtr="0" anchor="t" bIns="91425" lIns="91425" spcFirstLastPara="1" rIns="91425" wrap="square" tIns="91425">
            <a:noAutofit/>
          </a:bodyPr>
          <a:lstStyle/>
          <a:p>
            <a:pPr indent="0" lvl="0" marL="269999" marR="324910" rtl="0" algn="l">
              <a:lnSpc>
                <a:spcPct val="80000"/>
              </a:lnSpc>
              <a:spcBef>
                <a:spcPts val="1200"/>
              </a:spcBef>
              <a:spcAft>
                <a:spcPts val="200"/>
              </a:spcAft>
              <a:buNone/>
            </a:pPr>
            <a:r>
              <a:rPr b="1" lang="en-GB" sz="1850">
                <a:solidFill>
                  <a:schemeClr val="dk1"/>
                </a:solidFill>
                <a:latin typeface="Calibri"/>
                <a:ea typeface="Calibri"/>
                <a:cs typeface="Calibri"/>
                <a:sym typeface="Calibri"/>
              </a:rPr>
              <a:t>Generated</a:t>
            </a:r>
            <a:r>
              <a:rPr lang="en-GB" sz="1850">
                <a:solidFill>
                  <a:schemeClr val="dk1"/>
                </a:solidFill>
                <a:latin typeface="Calibri"/>
                <a:ea typeface="Calibri"/>
                <a:cs typeface="Calibri"/>
                <a:sym typeface="Calibri"/>
              </a:rPr>
              <a:t>: Pancakes are great for </a:t>
            </a:r>
            <a:r>
              <a:rPr lang="en-GB" sz="1850">
                <a:solidFill>
                  <a:schemeClr val="accent1"/>
                </a:solidFill>
                <a:latin typeface="Calibri"/>
                <a:ea typeface="Calibri"/>
                <a:cs typeface="Calibri"/>
                <a:sym typeface="Calibri"/>
              </a:rPr>
              <a:t>a quick</a:t>
            </a:r>
            <a:r>
              <a:rPr lang="en-GB" sz="1850">
                <a:solidFill>
                  <a:schemeClr val="dk1"/>
                </a:solidFill>
                <a:latin typeface="Calibri"/>
                <a:ea typeface="Calibri"/>
                <a:cs typeface="Calibri"/>
                <a:sym typeface="Calibri"/>
              </a:rPr>
              <a:t>…</a:t>
            </a:r>
            <a:endParaRPr sz="1800">
              <a:solidFill>
                <a:srgbClr val="3F3F3F"/>
              </a:solidFill>
              <a:latin typeface="Calibri"/>
              <a:ea typeface="Calibri"/>
              <a:cs typeface="Calibri"/>
              <a:sym typeface="Calibri"/>
            </a:endParaRPr>
          </a:p>
        </p:txBody>
      </p:sp>
      <p:pic>
        <p:nvPicPr>
          <p:cNvPr id="453" name="Google Shape;453;p49"/>
          <p:cNvPicPr preferRelativeResize="0"/>
          <p:nvPr/>
        </p:nvPicPr>
        <p:blipFill>
          <a:blip r:embed="rId3">
            <a:alphaModFix/>
          </a:blip>
          <a:stretch>
            <a:fillRect/>
          </a:stretch>
        </p:blipFill>
        <p:spPr>
          <a:xfrm>
            <a:off x="471463" y="577625"/>
            <a:ext cx="11249025" cy="2762250"/>
          </a:xfrm>
          <a:prstGeom prst="rect">
            <a:avLst/>
          </a:prstGeom>
          <a:noFill/>
          <a:ln>
            <a:noFill/>
          </a:ln>
        </p:spPr>
      </p:pic>
      <p:pic>
        <p:nvPicPr>
          <p:cNvPr id="454" name="Google Shape;454;p49"/>
          <p:cNvPicPr preferRelativeResize="0"/>
          <p:nvPr/>
        </p:nvPicPr>
        <p:blipFill>
          <a:blip r:embed="rId4">
            <a:alphaModFix/>
          </a:blip>
          <a:stretch>
            <a:fillRect/>
          </a:stretch>
        </p:blipFill>
        <p:spPr>
          <a:xfrm>
            <a:off x="433363" y="3596825"/>
            <a:ext cx="11325270" cy="2762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461" name="Google Shape;461;p50"/>
          <p:cNvPicPr preferRelativeResize="0"/>
          <p:nvPr/>
        </p:nvPicPr>
        <p:blipFill>
          <a:blip r:embed="rId3">
            <a:alphaModFix/>
          </a:blip>
          <a:stretch>
            <a:fillRect/>
          </a:stretch>
        </p:blipFill>
        <p:spPr>
          <a:xfrm>
            <a:off x="433375" y="594650"/>
            <a:ext cx="11325225" cy="2762250"/>
          </a:xfrm>
          <a:prstGeom prst="rect">
            <a:avLst/>
          </a:prstGeom>
          <a:noFill/>
          <a:ln>
            <a:noFill/>
          </a:ln>
        </p:spPr>
      </p:pic>
      <p:pic>
        <p:nvPicPr>
          <p:cNvPr id="462" name="Google Shape;462;p50"/>
          <p:cNvPicPr preferRelativeResize="0"/>
          <p:nvPr/>
        </p:nvPicPr>
        <p:blipFill>
          <a:blip r:embed="rId4">
            <a:alphaModFix/>
          </a:blip>
          <a:stretch>
            <a:fillRect/>
          </a:stretch>
        </p:blipFill>
        <p:spPr>
          <a:xfrm>
            <a:off x="433375" y="3577350"/>
            <a:ext cx="11325225" cy="2762250"/>
          </a:xfrm>
          <a:prstGeom prst="rect">
            <a:avLst/>
          </a:prstGeom>
          <a:noFill/>
          <a:ln>
            <a:noFill/>
          </a:ln>
        </p:spPr>
      </p:pic>
      <p:sp>
        <p:nvSpPr>
          <p:cNvPr id="463" name="Google Shape;463;p50"/>
          <p:cNvSpPr txBox="1"/>
          <p:nvPr/>
        </p:nvSpPr>
        <p:spPr>
          <a:xfrm>
            <a:off x="0" y="232450"/>
            <a:ext cx="7381800" cy="765300"/>
          </a:xfrm>
          <a:prstGeom prst="rect">
            <a:avLst/>
          </a:prstGeom>
          <a:noFill/>
          <a:ln>
            <a:noFill/>
          </a:ln>
        </p:spPr>
        <p:txBody>
          <a:bodyPr anchorCtr="0" anchor="t" bIns="91425" lIns="91425" spcFirstLastPara="1" rIns="91425" wrap="square" tIns="91425">
            <a:noAutofit/>
          </a:bodyPr>
          <a:lstStyle/>
          <a:p>
            <a:pPr indent="0" lvl="0" marL="269999" marR="324910" rtl="0" algn="l">
              <a:lnSpc>
                <a:spcPct val="80000"/>
              </a:lnSpc>
              <a:spcBef>
                <a:spcPts val="1200"/>
              </a:spcBef>
              <a:spcAft>
                <a:spcPts val="200"/>
              </a:spcAft>
              <a:buNone/>
            </a:pPr>
            <a:r>
              <a:rPr b="1" lang="en-GB" sz="1850">
                <a:solidFill>
                  <a:schemeClr val="dk1"/>
                </a:solidFill>
                <a:latin typeface="Calibri"/>
                <a:ea typeface="Calibri"/>
                <a:cs typeface="Calibri"/>
                <a:sym typeface="Calibri"/>
              </a:rPr>
              <a:t>Generated</a:t>
            </a:r>
            <a:r>
              <a:rPr lang="en-GB" sz="1850">
                <a:solidFill>
                  <a:schemeClr val="dk1"/>
                </a:solidFill>
                <a:latin typeface="Calibri"/>
                <a:ea typeface="Calibri"/>
                <a:cs typeface="Calibri"/>
                <a:sym typeface="Calibri"/>
              </a:rPr>
              <a:t>: Pancakes are great for </a:t>
            </a:r>
            <a:r>
              <a:rPr lang="en-GB" sz="1850">
                <a:solidFill>
                  <a:schemeClr val="accent1"/>
                </a:solidFill>
                <a:latin typeface="Calibri"/>
                <a:ea typeface="Calibri"/>
                <a:cs typeface="Calibri"/>
                <a:sym typeface="Calibri"/>
              </a:rPr>
              <a:t>a quick snack</a:t>
            </a:r>
            <a:r>
              <a:rPr lang="en-GB" sz="185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64" name="Google Shape;464;p50"/>
          <p:cNvSpPr txBox="1"/>
          <p:nvPr/>
        </p:nvSpPr>
        <p:spPr>
          <a:xfrm>
            <a:off x="0" y="3271875"/>
            <a:ext cx="7381800" cy="765300"/>
          </a:xfrm>
          <a:prstGeom prst="rect">
            <a:avLst/>
          </a:prstGeom>
          <a:noFill/>
          <a:ln>
            <a:noFill/>
          </a:ln>
        </p:spPr>
        <p:txBody>
          <a:bodyPr anchorCtr="0" anchor="t" bIns="91425" lIns="91425" spcFirstLastPara="1" rIns="91425" wrap="square" tIns="91425">
            <a:noAutofit/>
          </a:bodyPr>
          <a:lstStyle/>
          <a:p>
            <a:pPr indent="0" lvl="0" marL="269999" marR="324910" rtl="0" algn="l">
              <a:lnSpc>
                <a:spcPct val="80000"/>
              </a:lnSpc>
              <a:spcBef>
                <a:spcPts val="1200"/>
              </a:spcBef>
              <a:spcAft>
                <a:spcPts val="200"/>
              </a:spcAft>
              <a:buNone/>
            </a:pPr>
            <a:r>
              <a:rPr b="1" lang="en-GB" sz="1850">
                <a:solidFill>
                  <a:schemeClr val="dk1"/>
                </a:solidFill>
                <a:latin typeface="Calibri"/>
                <a:ea typeface="Calibri"/>
                <a:cs typeface="Calibri"/>
                <a:sym typeface="Calibri"/>
              </a:rPr>
              <a:t>Generated</a:t>
            </a:r>
            <a:r>
              <a:rPr lang="en-GB" sz="1850">
                <a:solidFill>
                  <a:schemeClr val="dk1"/>
                </a:solidFill>
                <a:latin typeface="Calibri"/>
                <a:ea typeface="Calibri"/>
                <a:cs typeface="Calibri"/>
                <a:sym typeface="Calibri"/>
              </a:rPr>
              <a:t>: Pancakes are great for </a:t>
            </a:r>
            <a:r>
              <a:rPr lang="en-GB" sz="1850">
                <a:solidFill>
                  <a:schemeClr val="accent1"/>
                </a:solidFill>
                <a:latin typeface="Calibri"/>
                <a:ea typeface="Calibri"/>
                <a:cs typeface="Calibri"/>
                <a:sym typeface="Calibri"/>
              </a:rPr>
              <a:t>a quick snack </a:t>
            </a:r>
            <a:r>
              <a:rPr lang="en-GB" sz="185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1"/>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471" name="Google Shape;471;p51"/>
          <p:cNvPicPr preferRelativeResize="0"/>
          <p:nvPr/>
        </p:nvPicPr>
        <p:blipFill>
          <a:blip r:embed="rId3">
            <a:alphaModFix/>
          </a:blip>
          <a:stretch>
            <a:fillRect/>
          </a:stretch>
        </p:blipFill>
        <p:spPr>
          <a:xfrm>
            <a:off x="55063" y="260675"/>
            <a:ext cx="12081875" cy="5995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6"/>
          <p:cNvSpPr txBox="1"/>
          <p:nvPr>
            <p:ph type="title"/>
          </p:nvPr>
        </p:nvSpPr>
        <p:spPr>
          <a:xfrm>
            <a:off x="893730" y="788177"/>
            <a:ext cx="10058400" cy="3566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Theoretical Background</a:t>
            </a:r>
            <a:endParaRPr/>
          </a:p>
        </p:txBody>
      </p:sp>
      <p:sp>
        <p:nvSpPr>
          <p:cNvPr id="132" name="Google Shape;132;p16"/>
          <p:cNvSpPr txBox="1"/>
          <p:nvPr>
            <p:ph idx="1" type="body"/>
          </p:nvPr>
        </p:nvSpPr>
        <p:spPr>
          <a:xfrm>
            <a:off x="1097275" y="4453125"/>
            <a:ext cx="10058400" cy="1422300"/>
          </a:xfrm>
          <a:prstGeom prst="rect">
            <a:avLst/>
          </a:prstGeom>
        </p:spPr>
        <p:txBody>
          <a:bodyPr anchorCtr="0" anchor="t" bIns="45700" lIns="91425" spcFirstLastPara="1" rIns="91425" wrap="square" tIns="45700">
            <a:spAutoFit/>
          </a:bodyPr>
          <a:lstStyle/>
          <a:p>
            <a:pPr indent="-381000" lvl="0" marL="457200" rtl="0" algn="l">
              <a:spcBef>
                <a:spcPts val="1200"/>
              </a:spcBef>
              <a:spcAft>
                <a:spcPts val="0"/>
              </a:spcAft>
              <a:buSzPts val="2400"/>
              <a:buChar char="●"/>
            </a:pPr>
            <a:r>
              <a:rPr lang="en-GB"/>
              <a:t>Attention Mechanism</a:t>
            </a:r>
            <a:endParaRPr/>
          </a:p>
          <a:p>
            <a:pPr indent="-381000" lvl="0" marL="457200" rtl="0" algn="l">
              <a:spcBef>
                <a:spcPts val="0"/>
              </a:spcBef>
              <a:spcAft>
                <a:spcPts val="0"/>
              </a:spcAft>
              <a:buSzPts val="2400"/>
              <a:buChar char="●"/>
            </a:pPr>
            <a:r>
              <a:rPr lang="en-GB"/>
              <a:t>Positional Encoding</a:t>
            </a:r>
            <a:endParaRPr/>
          </a:p>
          <a:p>
            <a:pPr indent="-381000" lvl="0" marL="457200" rtl="0" algn="l">
              <a:spcBef>
                <a:spcPts val="0"/>
              </a:spcBef>
              <a:spcAft>
                <a:spcPts val="0"/>
              </a:spcAft>
              <a:buSzPts val="2400"/>
              <a:buChar char="●"/>
            </a:pPr>
            <a:r>
              <a:rPr lang="en-GB"/>
              <a:t>Parallelization and Efficiency</a:t>
            </a:r>
            <a:endParaRPr/>
          </a:p>
          <a:p>
            <a:pPr indent="-381000" lvl="0" marL="457200" rtl="0" algn="l">
              <a:spcBef>
                <a:spcPts val="0"/>
              </a:spcBef>
              <a:spcAft>
                <a:spcPts val="0"/>
              </a:spcAft>
              <a:buSzPts val="2400"/>
              <a:buChar char="●"/>
            </a:pPr>
            <a:r>
              <a:rPr lang="en-GB"/>
              <a:t>Scalability and Performance</a:t>
            </a:r>
            <a:endParaRPr/>
          </a:p>
        </p:txBody>
      </p:sp>
      <p:sp>
        <p:nvSpPr>
          <p:cNvPr id="133" name="Google Shape;133;p16"/>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2"/>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By multinomial distribution</a:t>
            </a:r>
            <a:endParaRPr/>
          </a:p>
        </p:txBody>
      </p:sp>
      <p:sp>
        <p:nvSpPr>
          <p:cNvPr id="478" name="Google Shape;478;p52"/>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solidFill>
                  <a:srgbClr val="FFFFFF"/>
                </a:solidFill>
              </a:rPr>
              <a:t>‹#›</a:t>
            </a:fld>
            <a:endParaRPr>
              <a:solidFill>
                <a:srgbClr val="FFFFFF"/>
              </a:solidFill>
            </a:endParaRPr>
          </a:p>
        </p:txBody>
      </p:sp>
      <p:sp>
        <p:nvSpPr>
          <p:cNvPr id="479" name="Google Shape;479;p52"/>
          <p:cNvSpPr txBox="1"/>
          <p:nvPr>
            <p:ph idx="1" type="body"/>
          </p:nvPr>
        </p:nvSpPr>
        <p:spPr>
          <a:xfrm>
            <a:off x="1892725" y="2627388"/>
            <a:ext cx="8467500" cy="2942400"/>
          </a:xfrm>
          <a:prstGeom prst="rect">
            <a:avLst/>
          </a:prstGeom>
          <a:ln cap="flat" cmpd="sng" w="28575">
            <a:solidFill>
              <a:schemeClr val="accent1"/>
            </a:solidFill>
            <a:prstDash val="solid"/>
            <a:round/>
            <a:headEnd len="sm" w="sm" type="none"/>
            <a:tailEnd len="sm" w="sm" type="none"/>
          </a:ln>
        </p:spPr>
        <p:txBody>
          <a:bodyPr anchorCtr="0" anchor="ctr" bIns="45700" lIns="0" spcFirstLastPara="1" rIns="0" wrap="square" tIns="45700">
            <a:noAutofit/>
          </a:bodyPr>
          <a:lstStyle/>
          <a:p>
            <a:pPr indent="0" lvl="0" marL="269999" marR="324910" rtl="0" algn="l">
              <a:lnSpc>
                <a:spcPct val="80000"/>
              </a:lnSpc>
              <a:spcBef>
                <a:spcPts val="1200"/>
              </a:spcBef>
              <a:spcAft>
                <a:spcPts val="0"/>
              </a:spcAft>
              <a:buNone/>
            </a:pPr>
            <a:r>
              <a:rPr b="1" lang="en-GB" sz="2050">
                <a:solidFill>
                  <a:schemeClr val="dk1"/>
                </a:solidFill>
              </a:rPr>
              <a:t>Input text: </a:t>
            </a:r>
            <a:r>
              <a:rPr lang="en-GB" sz="2050">
                <a:solidFill>
                  <a:schemeClr val="dk1"/>
                </a:solidFill>
              </a:rPr>
              <a:t>Pancakes are great for…</a:t>
            </a:r>
            <a:endParaRPr sz="2050">
              <a:solidFill>
                <a:schemeClr val="dk1"/>
              </a:solidFill>
            </a:endParaRPr>
          </a:p>
          <a:p>
            <a:pPr indent="0" lvl="0" marL="269999" marR="324910" rtl="0" algn="l">
              <a:lnSpc>
                <a:spcPct val="80000"/>
              </a:lnSpc>
              <a:spcBef>
                <a:spcPts val="1200"/>
              </a:spcBef>
              <a:spcAft>
                <a:spcPts val="0"/>
              </a:spcAft>
              <a:buNone/>
            </a:pPr>
            <a:r>
              <a:t/>
            </a:r>
            <a:endParaRPr sz="2050">
              <a:solidFill>
                <a:schemeClr val="dk1"/>
              </a:solidFill>
            </a:endParaRPr>
          </a:p>
          <a:p>
            <a:pPr indent="0" lvl="0" marL="269999" marR="324910" rtl="0" algn="l">
              <a:lnSpc>
                <a:spcPct val="80000"/>
              </a:lnSpc>
              <a:spcBef>
                <a:spcPts val="1200"/>
              </a:spcBef>
              <a:spcAft>
                <a:spcPts val="0"/>
              </a:spcAft>
              <a:buNone/>
            </a:pPr>
            <a:r>
              <a:rPr b="1" lang="en-GB" sz="2050">
                <a:solidFill>
                  <a:schemeClr val="dk1"/>
                </a:solidFill>
              </a:rPr>
              <a:t>Generated text:</a:t>
            </a:r>
            <a:r>
              <a:rPr lang="en-GB" sz="2050">
                <a:solidFill>
                  <a:schemeClr val="dk1"/>
                </a:solidFill>
              </a:rPr>
              <a:t> Pancakes are great for iced tea, but I prefer a thicker, sweeter version. These are fine too.</a:t>
            </a:r>
            <a:endParaRPr sz="2050">
              <a:solidFill>
                <a:schemeClr val="dk1"/>
              </a:solidFill>
            </a:endParaRPr>
          </a:p>
          <a:p>
            <a:pPr indent="0" lvl="0" marL="269999" marR="324910" rtl="0" algn="l">
              <a:lnSpc>
                <a:spcPct val="80000"/>
              </a:lnSpc>
              <a:spcBef>
                <a:spcPts val="1200"/>
              </a:spcBef>
              <a:spcAft>
                <a:spcPts val="200"/>
              </a:spcAft>
              <a:buNone/>
            </a:pPr>
            <a:r>
              <a:rPr lang="en-GB" sz="2050">
                <a:solidFill>
                  <a:schemeClr val="dk1"/>
                </a:solidFill>
              </a:rPr>
              <a:t>I've heard some people say that that's why it's called a "pang flavoring" but </a:t>
            </a:r>
            <a:r>
              <a:rPr i="1" lang="en-GB" sz="2050">
                <a:solidFill>
                  <a:schemeClr val="accent1"/>
                </a:solidFill>
              </a:rPr>
              <a:t>I've heard</a:t>
            </a:r>
            <a:r>
              <a:rPr lang="en-GB" sz="2050">
                <a:solidFill>
                  <a:schemeClr val="dk1"/>
                </a:solidFill>
              </a:rPr>
              <a:t> that it's the same thing as </a:t>
            </a:r>
            <a:r>
              <a:rPr i="1" lang="en-GB" sz="2050">
                <a:solidFill>
                  <a:schemeClr val="accent1"/>
                </a:solidFill>
              </a:rPr>
              <a:t>"</a:t>
            </a:r>
            <a:r>
              <a:rPr lang="en-GB" sz="2050">
                <a:solidFill>
                  <a:schemeClr val="dk1"/>
                </a:solidFill>
              </a:rPr>
              <a:t>oil </a:t>
            </a:r>
            <a:r>
              <a:rPr i="1" lang="en-GB" sz="2050">
                <a:solidFill>
                  <a:schemeClr val="accent1"/>
                </a:solidFill>
              </a:rPr>
              <a:t>flavoring"</a:t>
            </a:r>
            <a:r>
              <a:rPr lang="en-GB" sz="2050">
                <a:solidFill>
                  <a:schemeClr val="dk1"/>
                </a:solidFill>
              </a:rPr>
              <a:t>. I'm not sure if you've </a:t>
            </a:r>
            <a:r>
              <a:rPr i="1" lang="en-GB" sz="2050">
                <a:solidFill>
                  <a:schemeClr val="dk1"/>
                </a:solidFill>
              </a:rPr>
              <a:t>heard</a:t>
            </a:r>
            <a:r>
              <a:rPr lang="en-GB" sz="2050">
                <a:solidFill>
                  <a:schemeClr val="dk1"/>
                </a:solidFill>
              </a:rPr>
              <a:t> of </a:t>
            </a:r>
            <a:r>
              <a:rPr i="1" lang="en-GB" sz="2050">
                <a:solidFill>
                  <a:schemeClr val="accent1"/>
                </a:solidFill>
              </a:rPr>
              <a:t>"oil flavoring"</a:t>
            </a:r>
            <a:r>
              <a:rPr lang="en-GB" sz="2050">
                <a:solidFill>
                  <a:schemeClr val="dk1"/>
                </a:solidFill>
              </a:rPr>
              <a:t> but I think</a:t>
            </a:r>
            <a:endParaRPr sz="205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3"/>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486" name="Google Shape;486;p53"/>
          <p:cNvPicPr preferRelativeResize="0"/>
          <p:nvPr/>
        </p:nvPicPr>
        <p:blipFill>
          <a:blip r:embed="rId3">
            <a:alphaModFix/>
          </a:blip>
          <a:stretch>
            <a:fillRect/>
          </a:stretch>
        </p:blipFill>
        <p:spPr>
          <a:xfrm>
            <a:off x="347675" y="441575"/>
            <a:ext cx="11410950" cy="2762250"/>
          </a:xfrm>
          <a:prstGeom prst="rect">
            <a:avLst/>
          </a:prstGeom>
          <a:noFill/>
          <a:ln>
            <a:noFill/>
          </a:ln>
        </p:spPr>
      </p:pic>
      <p:pic>
        <p:nvPicPr>
          <p:cNvPr id="487" name="Google Shape;487;p53"/>
          <p:cNvPicPr preferRelativeResize="0"/>
          <p:nvPr/>
        </p:nvPicPr>
        <p:blipFill>
          <a:blip r:embed="rId4">
            <a:alphaModFix/>
          </a:blip>
          <a:stretch>
            <a:fillRect/>
          </a:stretch>
        </p:blipFill>
        <p:spPr>
          <a:xfrm>
            <a:off x="433375" y="3552713"/>
            <a:ext cx="11325225" cy="2762250"/>
          </a:xfrm>
          <a:prstGeom prst="rect">
            <a:avLst/>
          </a:prstGeom>
          <a:noFill/>
          <a:ln>
            <a:noFill/>
          </a:ln>
        </p:spPr>
      </p:pic>
      <p:sp>
        <p:nvSpPr>
          <p:cNvPr id="488" name="Google Shape;488;p53"/>
          <p:cNvSpPr txBox="1"/>
          <p:nvPr/>
        </p:nvSpPr>
        <p:spPr>
          <a:xfrm>
            <a:off x="0" y="130400"/>
            <a:ext cx="7381800" cy="765300"/>
          </a:xfrm>
          <a:prstGeom prst="rect">
            <a:avLst/>
          </a:prstGeom>
          <a:noFill/>
          <a:ln>
            <a:noFill/>
          </a:ln>
        </p:spPr>
        <p:txBody>
          <a:bodyPr anchorCtr="0" anchor="t" bIns="91425" lIns="91425" spcFirstLastPara="1" rIns="91425" wrap="square" tIns="91425">
            <a:noAutofit/>
          </a:bodyPr>
          <a:lstStyle/>
          <a:p>
            <a:pPr indent="0" lvl="0" marL="269999" marR="324910" rtl="0" algn="l">
              <a:lnSpc>
                <a:spcPct val="80000"/>
              </a:lnSpc>
              <a:spcBef>
                <a:spcPts val="1200"/>
              </a:spcBef>
              <a:spcAft>
                <a:spcPts val="200"/>
              </a:spcAft>
              <a:buNone/>
            </a:pPr>
            <a:r>
              <a:rPr b="1" lang="en-GB" sz="1850">
                <a:solidFill>
                  <a:schemeClr val="dk1"/>
                </a:solidFill>
                <a:latin typeface="Calibri"/>
                <a:ea typeface="Calibri"/>
                <a:cs typeface="Calibri"/>
                <a:sym typeface="Calibri"/>
              </a:rPr>
              <a:t>Generated</a:t>
            </a:r>
            <a:r>
              <a:rPr lang="en-GB" sz="1850">
                <a:solidFill>
                  <a:schemeClr val="dk1"/>
                </a:solidFill>
                <a:latin typeface="Calibri"/>
                <a:ea typeface="Calibri"/>
                <a:cs typeface="Calibri"/>
                <a:sym typeface="Calibri"/>
              </a:rPr>
              <a:t>: Pancakes are great for </a:t>
            </a:r>
            <a:r>
              <a:rPr lang="en-GB" sz="1850">
                <a:solidFill>
                  <a:schemeClr val="accent1"/>
                </a:solidFill>
                <a:latin typeface="Calibri"/>
                <a:ea typeface="Calibri"/>
                <a:cs typeface="Calibri"/>
                <a:sym typeface="Calibri"/>
              </a:rPr>
              <a:t>iced</a:t>
            </a:r>
            <a:r>
              <a:rPr lang="en-GB" sz="185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89" name="Google Shape;489;p53"/>
          <p:cNvSpPr txBox="1"/>
          <p:nvPr/>
        </p:nvSpPr>
        <p:spPr>
          <a:xfrm>
            <a:off x="0" y="3203825"/>
            <a:ext cx="7381800" cy="765300"/>
          </a:xfrm>
          <a:prstGeom prst="rect">
            <a:avLst/>
          </a:prstGeom>
          <a:noFill/>
          <a:ln>
            <a:noFill/>
          </a:ln>
        </p:spPr>
        <p:txBody>
          <a:bodyPr anchorCtr="0" anchor="t" bIns="91425" lIns="91425" spcFirstLastPara="1" rIns="91425" wrap="square" tIns="91425">
            <a:noAutofit/>
          </a:bodyPr>
          <a:lstStyle/>
          <a:p>
            <a:pPr indent="0" lvl="0" marL="269999" marR="324910" rtl="0" algn="l">
              <a:lnSpc>
                <a:spcPct val="80000"/>
              </a:lnSpc>
              <a:spcBef>
                <a:spcPts val="1200"/>
              </a:spcBef>
              <a:spcAft>
                <a:spcPts val="200"/>
              </a:spcAft>
              <a:buNone/>
            </a:pPr>
            <a:r>
              <a:rPr b="1" lang="en-GB" sz="1850">
                <a:solidFill>
                  <a:schemeClr val="dk1"/>
                </a:solidFill>
                <a:latin typeface="Calibri"/>
                <a:ea typeface="Calibri"/>
                <a:cs typeface="Calibri"/>
                <a:sym typeface="Calibri"/>
              </a:rPr>
              <a:t>Generated</a:t>
            </a:r>
            <a:r>
              <a:rPr lang="en-GB" sz="1850">
                <a:solidFill>
                  <a:schemeClr val="dk1"/>
                </a:solidFill>
                <a:latin typeface="Calibri"/>
                <a:ea typeface="Calibri"/>
                <a:cs typeface="Calibri"/>
                <a:sym typeface="Calibri"/>
              </a:rPr>
              <a:t>: Pancakes are great for </a:t>
            </a:r>
            <a:r>
              <a:rPr lang="en-GB" sz="1850">
                <a:solidFill>
                  <a:schemeClr val="accent1"/>
                </a:solidFill>
                <a:latin typeface="Calibri"/>
                <a:ea typeface="Calibri"/>
                <a:cs typeface="Calibri"/>
                <a:sym typeface="Calibri"/>
              </a:rPr>
              <a:t>iced tea</a:t>
            </a:r>
            <a:r>
              <a:rPr lang="en-GB" sz="185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4"/>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496" name="Google Shape;496;p54"/>
          <p:cNvPicPr preferRelativeResize="0"/>
          <p:nvPr/>
        </p:nvPicPr>
        <p:blipFill>
          <a:blip r:embed="rId3">
            <a:alphaModFix/>
          </a:blip>
          <a:stretch>
            <a:fillRect/>
          </a:stretch>
        </p:blipFill>
        <p:spPr>
          <a:xfrm>
            <a:off x="433375" y="628650"/>
            <a:ext cx="11325225" cy="2762250"/>
          </a:xfrm>
          <a:prstGeom prst="rect">
            <a:avLst/>
          </a:prstGeom>
          <a:noFill/>
          <a:ln>
            <a:noFill/>
          </a:ln>
        </p:spPr>
      </p:pic>
      <p:pic>
        <p:nvPicPr>
          <p:cNvPr id="497" name="Google Shape;497;p54"/>
          <p:cNvPicPr preferRelativeResize="0"/>
          <p:nvPr/>
        </p:nvPicPr>
        <p:blipFill>
          <a:blip r:embed="rId4">
            <a:alphaModFix/>
          </a:blip>
          <a:stretch>
            <a:fillRect/>
          </a:stretch>
        </p:blipFill>
        <p:spPr>
          <a:xfrm>
            <a:off x="433375" y="3544200"/>
            <a:ext cx="11325225" cy="2762250"/>
          </a:xfrm>
          <a:prstGeom prst="rect">
            <a:avLst/>
          </a:prstGeom>
          <a:noFill/>
          <a:ln>
            <a:noFill/>
          </a:ln>
        </p:spPr>
      </p:pic>
      <p:sp>
        <p:nvSpPr>
          <p:cNvPr id="498" name="Google Shape;498;p54"/>
          <p:cNvSpPr txBox="1"/>
          <p:nvPr/>
        </p:nvSpPr>
        <p:spPr>
          <a:xfrm>
            <a:off x="0" y="232450"/>
            <a:ext cx="7381800" cy="765300"/>
          </a:xfrm>
          <a:prstGeom prst="rect">
            <a:avLst/>
          </a:prstGeom>
          <a:noFill/>
          <a:ln>
            <a:noFill/>
          </a:ln>
        </p:spPr>
        <p:txBody>
          <a:bodyPr anchorCtr="0" anchor="t" bIns="91425" lIns="91425" spcFirstLastPara="1" rIns="91425" wrap="square" tIns="91425">
            <a:noAutofit/>
          </a:bodyPr>
          <a:lstStyle/>
          <a:p>
            <a:pPr indent="0" lvl="0" marL="269999" marR="324910" rtl="0" algn="l">
              <a:lnSpc>
                <a:spcPct val="80000"/>
              </a:lnSpc>
              <a:spcBef>
                <a:spcPts val="1200"/>
              </a:spcBef>
              <a:spcAft>
                <a:spcPts val="200"/>
              </a:spcAft>
              <a:buNone/>
            </a:pPr>
            <a:r>
              <a:rPr b="1" lang="en-GB" sz="1850">
                <a:solidFill>
                  <a:schemeClr val="dk1"/>
                </a:solidFill>
                <a:latin typeface="Calibri"/>
                <a:ea typeface="Calibri"/>
                <a:cs typeface="Calibri"/>
                <a:sym typeface="Calibri"/>
              </a:rPr>
              <a:t>Generated</a:t>
            </a:r>
            <a:r>
              <a:rPr lang="en-GB" sz="1850">
                <a:solidFill>
                  <a:schemeClr val="dk1"/>
                </a:solidFill>
                <a:latin typeface="Calibri"/>
                <a:ea typeface="Calibri"/>
                <a:cs typeface="Calibri"/>
                <a:sym typeface="Calibri"/>
              </a:rPr>
              <a:t>: Pancakes are great for </a:t>
            </a:r>
            <a:r>
              <a:rPr lang="en-GB" sz="1850">
                <a:solidFill>
                  <a:schemeClr val="accent1"/>
                </a:solidFill>
                <a:latin typeface="Calibri"/>
                <a:ea typeface="Calibri"/>
                <a:cs typeface="Calibri"/>
                <a:sym typeface="Calibri"/>
              </a:rPr>
              <a:t>iced tea </a:t>
            </a:r>
            <a:r>
              <a:rPr lang="en-GB" sz="185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99" name="Google Shape;499;p54"/>
          <p:cNvSpPr txBox="1"/>
          <p:nvPr/>
        </p:nvSpPr>
        <p:spPr>
          <a:xfrm>
            <a:off x="0" y="3199425"/>
            <a:ext cx="7381800" cy="765300"/>
          </a:xfrm>
          <a:prstGeom prst="rect">
            <a:avLst/>
          </a:prstGeom>
          <a:noFill/>
          <a:ln>
            <a:noFill/>
          </a:ln>
        </p:spPr>
        <p:txBody>
          <a:bodyPr anchorCtr="0" anchor="t" bIns="91425" lIns="91425" spcFirstLastPara="1" rIns="91425" wrap="square" tIns="91425">
            <a:noAutofit/>
          </a:bodyPr>
          <a:lstStyle/>
          <a:p>
            <a:pPr indent="0" lvl="0" marL="269999" marR="324910" rtl="0" algn="l">
              <a:lnSpc>
                <a:spcPct val="80000"/>
              </a:lnSpc>
              <a:spcBef>
                <a:spcPts val="1200"/>
              </a:spcBef>
              <a:spcAft>
                <a:spcPts val="200"/>
              </a:spcAft>
              <a:buNone/>
            </a:pPr>
            <a:r>
              <a:rPr b="1" lang="en-GB" sz="1850">
                <a:solidFill>
                  <a:schemeClr val="dk1"/>
                </a:solidFill>
                <a:latin typeface="Calibri"/>
                <a:ea typeface="Calibri"/>
                <a:cs typeface="Calibri"/>
                <a:sym typeface="Calibri"/>
              </a:rPr>
              <a:t>Generated</a:t>
            </a:r>
            <a:r>
              <a:rPr lang="en-GB" sz="1850">
                <a:solidFill>
                  <a:schemeClr val="dk1"/>
                </a:solidFill>
                <a:latin typeface="Calibri"/>
                <a:ea typeface="Calibri"/>
                <a:cs typeface="Calibri"/>
                <a:sym typeface="Calibri"/>
              </a:rPr>
              <a:t>: Pancakes are great for </a:t>
            </a:r>
            <a:r>
              <a:rPr lang="en-GB" sz="1850">
                <a:solidFill>
                  <a:schemeClr val="accent1"/>
                </a:solidFill>
                <a:latin typeface="Calibri"/>
                <a:ea typeface="Calibri"/>
                <a:cs typeface="Calibri"/>
                <a:sym typeface="Calibri"/>
              </a:rPr>
              <a:t>iced tea,</a:t>
            </a:r>
            <a:r>
              <a:rPr lang="en-GB" sz="185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5"/>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506" name="Google Shape;506;p55"/>
          <p:cNvPicPr preferRelativeResize="0"/>
          <p:nvPr/>
        </p:nvPicPr>
        <p:blipFill>
          <a:blip r:embed="rId3">
            <a:alphaModFix/>
          </a:blip>
          <a:stretch>
            <a:fillRect/>
          </a:stretch>
        </p:blipFill>
        <p:spPr>
          <a:xfrm>
            <a:off x="76200" y="725700"/>
            <a:ext cx="12039602" cy="5265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6"/>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solidFill>
                  <a:srgbClr val="FFFFFF"/>
                </a:solidFill>
              </a:rPr>
              <a:t>‹#›</a:t>
            </a:fld>
            <a:endParaRPr>
              <a:solidFill>
                <a:srgbClr val="FFFFFF"/>
              </a:solidFill>
            </a:endParaRPr>
          </a:p>
        </p:txBody>
      </p:sp>
      <p:pic>
        <p:nvPicPr>
          <p:cNvPr id="513" name="Google Shape;513;p56"/>
          <p:cNvPicPr preferRelativeResize="0"/>
          <p:nvPr/>
        </p:nvPicPr>
        <p:blipFill>
          <a:blip r:embed="rId3">
            <a:alphaModFix/>
          </a:blip>
          <a:stretch>
            <a:fillRect/>
          </a:stretch>
        </p:blipFill>
        <p:spPr>
          <a:xfrm>
            <a:off x="0" y="912800"/>
            <a:ext cx="12192001" cy="5466375"/>
          </a:xfrm>
          <a:prstGeom prst="rect">
            <a:avLst/>
          </a:prstGeom>
          <a:noFill/>
          <a:ln>
            <a:noFill/>
          </a:ln>
        </p:spPr>
      </p:pic>
      <p:sp>
        <p:nvSpPr>
          <p:cNvPr id="514" name="Google Shape;514;p56"/>
          <p:cNvSpPr txBox="1"/>
          <p:nvPr/>
        </p:nvSpPr>
        <p:spPr>
          <a:xfrm>
            <a:off x="379875" y="152400"/>
            <a:ext cx="65313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3F3F3F"/>
                </a:solidFill>
                <a:latin typeface="Calibri"/>
                <a:ea typeface="Calibri"/>
                <a:cs typeface="Calibri"/>
                <a:sym typeface="Calibri"/>
              </a:rPr>
              <a:t>Changing the Temperature</a:t>
            </a:r>
            <a:endParaRPr sz="4000">
              <a:solidFill>
                <a:srgbClr val="3F3F3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solidFill>
                  <a:srgbClr val="FFFFFF"/>
                </a:solidFill>
              </a:rPr>
              <a:t>‹#›</a:t>
            </a:fld>
            <a:endParaRPr>
              <a:solidFill>
                <a:srgbClr val="FFFFFF"/>
              </a:solidFill>
            </a:endParaRPr>
          </a:p>
        </p:txBody>
      </p:sp>
      <p:sp>
        <p:nvSpPr>
          <p:cNvPr id="521" name="Google Shape;521;p57"/>
          <p:cNvSpPr txBox="1"/>
          <p:nvPr/>
        </p:nvSpPr>
        <p:spPr>
          <a:xfrm>
            <a:off x="379875" y="152400"/>
            <a:ext cx="85044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3F3F3F"/>
                </a:solidFill>
                <a:latin typeface="Calibri"/>
                <a:ea typeface="Calibri"/>
                <a:cs typeface="Calibri"/>
                <a:sym typeface="Calibri"/>
              </a:rPr>
              <a:t>Changing the Repetition Penalty</a:t>
            </a:r>
            <a:endParaRPr sz="4000">
              <a:solidFill>
                <a:srgbClr val="3F3F3F"/>
              </a:solidFill>
              <a:latin typeface="Calibri"/>
              <a:ea typeface="Calibri"/>
              <a:cs typeface="Calibri"/>
              <a:sym typeface="Calibri"/>
            </a:endParaRPr>
          </a:p>
        </p:txBody>
      </p:sp>
      <p:pic>
        <p:nvPicPr>
          <p:cNvPr id="522" name="Google Shape;522;p57"/>
          <p:cNvPicPr preferRelativeResize="0"/>
          <p:nvPr/>
        </p:nvPicPr>
        <p:blipFill>
          <a:blip r:embed="rId3">
            <a:alphaModFix/>
          </a:blip>
          <a:stretch>
            <a:fillRect/>
          </a:stretch>
        </p:blipFill>
        <p:spPr>
          <a:xfrm>
            <a:off x="0" y="980850"/>
            <a:ext cx="12192001" cy="55186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529" name="Google Shape;529;p58"/>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a:t>Summary </a:t>
            </a:r>
            <a:endParaRPr/>
          </a:p>
        </p:txBody>
      </p:sp>
      <p:sp>
        <p:nvSpPr>
          <p:cNvPr id="530" name="Google Shape;530;p58"/>
          <p:cNvSpPr txBox="1"/>
          <p:nvPr>
            <p:ph idx="1" type="body"/>
          </p:nvPr>
        </p:nvSpPr>
        <p:spPr>
          <a:xfrm>
            <a:off x="1097280" y="2150852"/>
            <a:ext cx="4937700" cy="736200"/>
          </a:xfrm>
          <a:prstGeom prst="rect">
            <a:avLst/>
          </a:prstGeom>
        </p:spPr>
        <p:txBody>
          <a:bodyPr anchorCtr="0" anchor="ctr" bIns="45700" lIns="91425" spcFirstLastPara="1" rIns="91425" wrap="square" tIns="45700">
            <a:normAutofit/>
          </a:bodyPr>
          <a:lstStyle/>
          <a:p>
            <a:pPr indent="0" lvl="0" marL="0" rtl="0" algn="l">
              <a:spcBef>
                <a:spcPts val="1200"/>
              </a:spcBef>
              <a:spcAft>
                <a:spcPts val="200"/>
              </a:spcAft>
              <a:buNone/>
            </a:pPr>
            <a:r>
              <a:rPr lang="en-GB" sz="2400">
                <a:solidFill>
                  <a:schemeClr val="accent1"/>
                </a:solidFill>
              </a:rPr>
              <a:t>Evolution of Token representations</a:t>
            </a:r>
            <a:endParaRPr sz="2400">
              <a:solidFill>
                <a:schemeClr val="accent1"/>
              </a:solidFill>
            </a:endParaRPr>
          </a:p>
        </p:txBody>
      </p:sp>
      <p:sp>
        <p:nvSpPr>
          <p:cNvPr id="531" name="Google Shape;531;p58"/>
          <p:cNvSpPr txBox="1"/>
          <p:nvPr>
            <p:ph idx="2" type="body"/>
          </p:nvPr>
        </p:nvSpPr>
        <p:spPr>
          <a:xfrm>
            <a:off x="1097275" y="3042100"/>
            <a:ext cx="4937700" cy="3260700"/>
          </a:xfrm>
          <a:prstGeom prst="rect">
            <a:avLst/>
          </a:prstGeom>
        </p:spPr>
        <p:txBody>
          <a:bodyPr anchorCtr="0" anchor="t" bIns="45700" lIns="0" spcFirstLastPara="1" rIns="0" wrap="square" tIns="45700">
            <a:normAutofit/>
          </a:bodyPr>
          <a:lstStyle/>
          <a:p>
            <a:pPr indent="-342900" lvl="0" marL="457200" rtl="0" algn="l">
              <a:spcBef>
                <a:spcPts val="0"/>
              </a:spcBef>
              <a:spcAft>
                <a:spcPts val="0"/>
              </a:spcAft>
              <a:buSzPts val="1800"/>
              <a:buChar char="●"/>
            </a:pPr>
            <a:r>
              <a:rPr lang="en-GB"/>
              <a:t>Analysed how different modules transform the token embedding vectors through their distances and intrinsic dimension</a:t>
            </a:r>
            <a:endParaRPr/>
          </a:p>
          <a:p>
            <a:pPr indent="-342900" lvl="0" marL="457200" rtl="0" algn="l">
              <a:spcBef>
                <a:spcPts val="1000"/>
              </a:spcBef>
              <a:spcAft>
                <a:spcPts val="0"/>
              </a:spcAft>
              <a:buSzPts val="1800"/>
              <a:buChar char="●"/>
            </a:pPr>
            <a:r>
              <a:rPr lang="en-GB"/>
              <a:t>Observed how token embeddings are ultimately focused towards the last token in the input sequence</a:t>
            </a:r>
            <a:endParaRPr/>
          </a:p>
          <a:p>
            <a:pPr indent="-342900" lvl="1" marL="914400" rtl="0" algn="l">
              <a:spcBef>
                <a:spcPts val="1000"/>
              </a:spcBef>
              <a:spcAft>
                <a:spcPts val="1000"/>
              </a:spcAft>
              <a:buSzPts val="1800"/>
              <a:buChar char="○"/>
            </a:pPr>
            <a:r>
              <a:rPr lang="en-GB"/>
              <a:t>Changes are most prominent throughout the last decoder blocks</a:t>
            </a:r>
            <a:endParaRPr/>
          </a:p>
        </p:txBody>
      </p:sp>
      <p:sp>
        <p:nvSpPr>
          <p:cNvPr id="532" name="Google Shape;532;p58"/>
          <p:cNvSpPr txBox="1"/>
          <p:nvPr>
            <p:ph idx="3" type="body"/>
          </p:nvPr>
        </p:nvSpPr>
        <p:spPr>
          <a:xfrm>
            <a:off x="6217920" y="2150852"/>
            <a:ext cx="4937700" cy="736200"/>
          </a:xfrm>
          <a:prstGeom prst="rect">
            <a:avLst/>
          </a:prstGeom>
        </p:spPr>
        <p:txBody>
          <a:bodyPr anchorCtr="0" anchor="ctr" bIns="45700" lIns="91425" spcFirstLastPara="1" rIns="91425" wrap="square" tIns="45700">
            <a:normAutofit/>
          </a:bodyPr>
          <a:lstStyle/>
          <a:p>
            <a:pPr indent="0" lvl="0" marL="0" rtl="0" algn="l">
              <a:spcBef>
                <a:spcPts val="1200"/>
              </a:spcBef>
              <a:spcAft>
                <a:spcPts val="200"/>
              </a:spcAft>
              <a:buNone/>
            </a:pPr>
            <a:r>
              <a:rPr lang="en-GB" sz="2400">
                <a:solidFill>
                  <a:schemeClr val="accent1"/>
                </a:solidFill>
              </a:rPr>
              <a:t>Next Token Prediction</a:t>
            </a:r>
            <a:endParaRPr sz="2400">
              <a:solidFill>
                <a:schemeClr val="accent1"/>
              </a:solidFill>
            </a:endParaRPr>
          </a:p>
        </p:txBody>
      </p:sp>
      <p:sp>
        <p:nvSpPr>
          <p:cNvPr id="533" name="Google Shape;533;p58"/>
          <p:cNvSpPr txBox="1"/>
          <p:nvPr>
            <p:ph idx="4" type="body"/>
          </p:nvPr>
        </p:nvSpPr>
        <p:spPr>
          <a:xfrm>
            <a:off x="6217925" y="3042100"/>
            <a:ext cx="4937700" cy="3101100"/>
          </a:xfrm>
          <a:prstGeom prst="rect">
            <a:avLst/>
          </a:prstGeom>
        </p:spPr>
        <p:txBody>
          <a:bodyPr anchorCtr="0" anchor="t" bIns="45700" lIns="0" spcFirstLastPara="1" rIns="0" wrap="square" tIns="45700">
            <a:noAutofit/>
          </a:bodyPr>
          <a:lstStyle/>
          <a:p>
            <a:pPr indent="-342900" lvl="0" marL="457200" rtl="0" algn="l">
              <a:lnSpc>
                <a:spcPct val="90000"/>
              </a:lnSpc>
              <a:spcBef>
                <a:spcPts val="0"/>
              </a:spcBef>
              <a:spcAft>
                <a:spcPts val="0"/>
              </a:spcAft>
              <a:buSzPts val="1800"/>
              <a:buChar char="●"/>
            </a:pPr>
            <a:r>
              <a:rPr lang="en-GB" sz="2017">
                <a:solidFill>
                  <a:srgbClr val="3F3F3F"/>
                </a:solidFill>
              </a:rPr>
              <a:t>bias towards next token being a token already used</a:t>
            </a:r>
            <a:endParaRPr/>
          </a:p>
          <a:p>
            <a:pPr indent="-342900" lvl="0" marL="457200" rtl="0" algn="l">
              <a:lnSpc>
                <a:spcPct val="90000"/>
              </a:lnSpc>
              <a:spcBef>
                <a:spcPts val="1000"/>
              </a:spcBef>
              <a:spcAft>
                <a:spcPts val="0"/>
              </a:spcAft>
              <a:buSzPts val="1800"/>
              <a:buChar char="●"/>
            </a:pPr>
            <a:r>
              <a:rPr lang="en-GB" sz="2017">
                <a:solidFill>
                  <a:srgbClr val="3F3F3F"/>
                </a:solidFill>
              </a:rPr>
              <a:t>bias towards generation of first token in sequence to have the most options for being a non-ASCII</a:t>
            </a:r>
            <a:endParaRPr/>
          </a:p>
          <a:p>
            <a:pPr indent="-342900" lvl="0" marL="457200" rtl="0" algn="l">
              <a:lnSpc>
                <a:spcPct val="90000"/>
              </a:lnSpc>
              <a:spcBef>
                <a:spcPts val="1000"/>
              </a:spcBef>
              <a:spcAft>
                <a:spcPts val="0"/>
              </a:spcAft>
              <a:buSzPts val="1800"/>
              <a:buChar char="●"/>
            </a:pPr>
            <a:r>
              <a:rPr lang="en-GB" sz="2017">
                <a:solidFill>
                  <a:srgbClr val="3F3F3F"/>
                </a:solidFill>
              </a:rPr>
              <a:t>combination of temperature + repetition penalty affect entropy</a:t>
            </a:r>
            <a:endParaRPr sz="2017">
              <a:solidFill>
                <a:srgbClr val="3F3F3F"/>
              </a:solidFill>
            </a:endParaRPr>
          </a:p>
          <a:p>
            <a:pPr indent="-342900" lvl="0" marL="457200" rtl="0" algn="l">
              <a:lnSpc>
                <a:spcPct val="90000"/>
              </a:lnSpc>
              <a:spcBef>
                <a:spcPts val="1000"/>
              </a:spcBef>
              <a:spcAft>
                <a:spcPts val="1000"/>
              </a:spcAft>
              <a:buSzPts val="1800"/>
              <a:buChar char="●"/>
            </a:pPr>
            <a:r>
              <a:rPr lang="en-GB" sz="2017">
                <a:solidFill>
                  <a:srgbClr val="3F3F3F"/>
                </a:solidFill>
              </a:rPr>
              <a:t>repetition penalty itself does not affect entropy</a:t>
            </a:r>
            <a:endParaRPr sz="2017">
              <a:solidFill>
                <a:srgbClr val="3F3F3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59"/>
          <p:cNvPicPr preferRelativeResize="0"/>
          <p:nvPr/>
        </p:nvPicPr>
        <p:blipFill rotWithShape="1">
          <a:blip r:embed="rId3">
            <a:alphaModFix/>
          </a:blip>
          <a:srcRect b="0" l="0" r="0" t="10104"/>
          <a:stretch/>
        </p:blipFill>
        <p:spPr>
          <a:xfrm>
            <a:off x="2087025" y="342500"/>
            <a:ext cx="6252874" cy="5621275"/>
          </a:xfrm>
          <a:prstGeom prst="rect">
            <a:avLst/>
          </a:prstGeom>
          <a:noFill/>
          <a:ln>
            <a:noFill/>
          </a:ln>
        </p:spPr>
      </p:pic>
      <p:sp>
        <p:nvSpPr>
          <p:cNvPr id="540" name="Google Shape;540;p59"/>
          <p:cNvSpPr txBox="1"/>
          <p:nvPr/>
        </p:nvSpPr>
        <p:spPr>
          <a:xfrm>
            <a:off x="3560350" y="5309775"/>
            <a:ext cx="5399100" cy="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3F3F3F"/>
                </a:solidFill>
                <a:latin typeface="Calibri"/>
                <a:ea typeface="Calibri"/>
                <a:cs typeface="Calibri"/>
                <a:sym typeface="Calibri"/>
              </a:rPr>
              <a:t>Thank you for your (Multi-Head) Attention!</a:t>
            </a:r>
            <a:endParaRPr sz="2000">
              <a:solidFill>
                <a:srgbClr val="3F3F3F"/>
              </a:solidFill>
              <a:latin typeface="Calibri"/>
              <a:ea typeface="Calibri"/>
              <a:cs typeface="Calibri"/>
              <a:sym typeface="Calibri"/>
            </a:endParaRPr>
          </a:p>
        </p:txBody>
      </p:sp>
      <p:sp>
        <p:nvSpPr>
          <p:cNvPr id="541" name="Google Shape;541;p59"/>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542" name="Google Shape;542;p59"/>
          <p:cNvPicPr preferRelativeResize="0"/>
          <p:nvPr/>
        </p:nvPicPr>
        <p:blipFill>
          <a:blip r:embed="rId4">
            <a:alphaModFix/>
          </a:blip>
          <a:stretch>
            <a:fillRect/>
          </a:stretch>
        </p:blipFill>
        <p:spPr>
          <a:xfrm>
            <a:off x="7794949" y="2591646"/>
            <a:ext cx="1850400" cy="185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7"/>
          <p:cNvPicPr preferRelativeResize="0"/>
          <p:nvPr/>
        </p:nvPicPr>
        <p:blipFill>
          <a:blip r:embed="rId3">
            <a:alphaModFix/>
          </a:blip>
          <a:stretch>
            <a:fillRect/>
          </a:stretch>
        </p:blipFill>
        <p:spPr>
          <a:xfrm>
            <a:off x="7031275" y="83838"/>
            <a:ext cx="4658343" cy="6198475"/>
          </a:xfrm>
          <a:prstGeom prst="rect">
            <a:avLst/>
          </a:prstGeom>
          <a:noFill/>
          <a:ln>
            <a:noFill/>
          </a:ln>
        </p:spPr>
      </p:pic>
      <p:sp>
        <p:nvSpPr>
          <p:cNvPr id="140" name="Google Shape;140;p17"/>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41" name="Google Shape;141;p17"/>
          <p:cNvSpPr txBox="1"/>
          <p:nvPr/>
        </p:nvSpPr>
        <p:spPr>
          <a:xfrm>
            <a:off x="730800" y="1029575"/>
            <a:ext cx="6522300" cy="517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t/>
            </a:r>
            <a:endParaRPr b="1" sz="17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sz="1500">
                <a:solidFill>
                  <a:schemeClr val="dk1"/>
                </a:solidFill>
                <a:latin typeface="Calibri"/>
                <a:ea typeface="Calibri"/>
                <a:cs typeface="Calibri"/>
                <a:sym typeface="Calibri"/>
              </a:rPr>
              <a:t>The Transformer model uses an Encoder-Decoder structure for sequence-to-sequence tasks:</a:t>
            </a:r>
            <a:endParaRPr sz="1500">
              <a:solidFill>
                <a:schemeClr val="dk1"/>
              </a:solidFill>
              <a:latin typeface="Calibri"/>
              <a:ea typeface="Calibri"/>
              <a:cs typeface="Calibri"/>
              <a:sym typeface="Calibri"/>
            </a:endParaRPr>
          </a:p>
          <a:p>
            <a:pPr indent="-323850" lvl="0" marL="457200" rtl="0" algn="l">
              <a:lnSpc>
                <a:spcPct val="115000"/>
              </a:lnSpc>
              <a:spcBef>
                <a:spcPts val="120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Input Embedding</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Positional Encoding</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Encoder</a:t>
            </a:r>
            <a:endParaRPr sz="1500">
              <a:solidFill>
                <a:schemeClr val="dk1"/>
              </a:solidFill>
              <a:latin typeface="Calibri"/>
              <a:ea typeface="Calibri"/>
              <a:cs typeface="Calibri"/>
              <a:sym typeface="Calibri"/>
            </a:endParaRPr>
          </a:p>
          <a:p>
            <a:pPr indent="-323850" lvl="1" marL="914400" rtl="0" algn="l">
              <a:lnSpc>
                <a:spcPct val="115000"/>
              </a:lnSpc>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Multi-Head Attention</a:t>
            </a:r>
            <a:endParaRPr sz="1500">
              <a:solidFill>
                <a:schemeClr val="dk1"/>
              </a:solidFill>
              <a:latin typeface="Calibri"/>
              <a:ea typeface="Calibri"/>
              <a:cs typeface="Calibri"/>
              <a:sym typeface="Calibri"/>
            </a:endParaRPr>
          </a:p>
          <a:p>
            <a:pPr indent="-323850" lvl="1" marL="914400" rtl="0" algn="l">
              <a:lnSpc>
                <a:spcPct val="115000"/>
              </a:lnSpc>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Add &amp; Norm</a:t>
            </a:r>
            <a:endParaRPr sz="1500">
              <a:solidFill>
                <a:schemeClr val="dk1"/>
              </a:solidFill>
              <a:latin typeface="Calibri"/>
              <a:ea typeface="Calibri"/>
              <a:cs typeface="Calibri"/>
              <a:sym typeface="Calibri"/>
            </a:endParaRPr>
          </a:p>
          <a:p>
            <a:pPr indent="-323850" lvl="1" marL="914400" rtl="0" algn="l">
              <a:lnSpc>
                <a:spcPct val="115000"/>
              </a:lnSpc>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Feed Forward</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Output Embedding</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Decoder</a:t>
            </a:r>
            <a:endParaRPr sz="1500">
              <a:solidFill>
                <a:schemeClr val="dk1"/>
              </a:solidFill>
              <a:latin typeface="Calibri"/>
              <a:ea typeface="Calibri"/>
              <a:cs typeface="Calibri"/>
              <a:sym typeface="Calibri"/>
            </a:endParaRPr>
          </a:p>
          <a:p>
            <a:pPr indent="-323850" lvl="1" marL="914400" rtl="0" algn="l">
              <a:lnSpc>
                <a:spcPct val="115000"/>
              </a:lnSpc>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Masked Multi-Head Attention</a:t>
            </a:r>
            <a:endParaRPr sz="1500">
              <a:solidFill>
                <a:schemeClr val="dk1"/>
              </a:solidFill>
              <a:latin typeface="Calibri"/>
              <a:ea typeface="Calibri"/>
              <a:cs typeface="Calibri"/>
              <a:sym typeface="Calibri"/>
            </a:endParaRPr>
          </a:p>
          <a:p>
            <a:pPr indent="-323850" lvl="1" marL="914400" rtl="0" algn="l">
              <a:lnSpc>
                <a:spcPct val="115000"/>
              </a:lnSpc>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Multi-Head Attention</a:t>
            </a:r>
            <a:endParaRPr sz="1500">
              <a:solidFill>
                <a:schemeClr val="dk1"/>
              </a:solidFill>
              <a:latin typeface="Calibri"/>
              <a:ea typeface="Calibri"/>
              <a:cs typeface="Calibri"/>
              <a:sym typeface="Calibri"/>
            </a:endParaRPr>
          </a:p>
          <a:p>
            <a:pPr indent="-323850" lvl="1" marL="914400" rtl="0" algn="l">
              <a:lnSpc>
                <a:spcPct val="115000"/>
              </a:lnSpc>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Add &amp; Norm</a:t>
            </a:r>
            <a:endParaRPr sz="1500">
              <a:solidFill>
                <a:schemeClr val="dk1"/>
              </a:solidFill>
              <a:latin typeface="Calibri"/>
              <a:ea typeface="Calibri"/>
              <a:cs typeface="Calibri"/>
              <a:sym typeface="Calibri"/>
            </a:endParaRPr>
          </a:p>
          <a:p>
            <a:pPr indent="-323850" lvl="1" marL="914400" rtl="0" algn="l">
              <a:lnSpc>
                <a:spcPct val="115000"/>
              </a:lnSpc>
              <a:spcBef>
                <a:spcPts val="0"/>
              </a:spcBef>
              <a:spcAft>
                <a:spcPts val="0"/>
              </a:spcAft>
              <a:buClr>
                <a:schemeClr val="dk1"/>
              </a:buClr>
              <a:buSzPts val="1500"/>
              <a:buFont typeface="Calibri"/>
              <a:buChar char="○"/>
            </a:pPr>
            <a:r>
              <a:rPr b="1" lang="en-GB" sz="1500">
                <a:solidFill>
                  <a:schemeClr val="dk1"/>
                </a:solidFill>
                <a:latin typeface="Calibri"/>
                <a:ea typeface="Calibri"/>
                <a:cs typeface="Calibri"/>
                <a:sym typeface="Calibri"/>
              </a:rPr>
              <a:t>Feed Forward</a:t>
            </a:r>
            <a:endParaRPr sz="15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sz="1500">
                <a:solidFill>
                  <a:schemeClr val="dk1"/>
                </a:solidFill>
                <a:latin typeface="Calibri"/>
                <a:ea typeface="Calibri"/>
                <a:cs typeface="Calibri"/>
                <a:sym typeface="Calibri"/>
              </a:rPr>
              <a:t>This architecture efficiently learns complex dependencies, making it ideal for   tasks like machine translation.</a:t>
            </a:r>
            <a:endParaRPr sz="1500">
              <a:solidFill>
                <a:schemeClr val="dk1"/>
              </a:solidFill>
              <a:latin typeface="Calibri"/>
              <a:ea typeface="Calibri"/>
              <a:cs typeface="Calibri"/>
              <a:sym typeface="Calibri"/>
            </a:endParaRPr>
          </a:p>
          <a:p>
            <a:pPr indent="0" lvl="0" marL="0" rtl="0" algn="l">
              <a:spcBef>
                <a:spcPts val="1200"/>
              </a:spcBef>
              <a:spcAft>
                <a:spcPts val="0"/>
              </a:spcAft>
              <a:buNone/>
            </a:pPr>
            <a:r>
              <a:t/>
            </a:r>
            <a:endParaRPr b="1" sz="1700">
              <a:solidFill>
                <a:schemeClr val="dk1"/>
              </a:solidFill>
              <a:latin typeface="Calibri"/>
              <a:ea typeface="Calibri"/>
              <a:cs typeface="Calibri"/>
              <a:sym typeface="Calibri"/>
            </a:endParaRPr>
          </a:p>
        </p:txBody>
      </p:sp>
      <p:sp>
        <p:nvSpPr>
          <p:cNvPr id="142" name="Google Shape;142;p17"/>
          <p:cNvSpPr txBox="1"/>
          <p:nvPr/>
        </p:nvSpPr>
        <p:spPr>
          <a:xfrm>
            <a:off x="245100" y="445200"/>
            <a:ext cx="7863300" cy="7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lang="en-GB" sz="4600">
                <a:solidFill>
                  <a:srgbClr val="3F3F3F"/>
                </a:solidFill>
                <a:latin typeface="Calibri"/>
                <a:ea typeface="Calibri"/>
                <a:cs typeface="Calibri"/>
                <a:sym typeface="Calibri"/>
              </a:rPr>
              <a:t>Transformer</a:t>
            </a:r>
            <a:r>
              <a:rPr b="1" lang="en-GB" sz="1700">
                <a:solidFill>
                  <a:schemeClr val="dk1"/>
                </a:solidFill>
                <a:latin typeface="Calibri"/>
                <a:ea typeface="Calibri"/>
                <a:cs typeface="Calibri"/>
                <a:sym typeface="Calibri"/>
              </a:rPr>
              <a:t> </a:t>
            </a:r>
            <a:r>
              <a:rPr lang="en-GB" sz="4600">
                <a:solidFill>
                  <a:srgbClr val="3F3F3F"/>
                </a:solidFill>
                <a:latin typeface="Calibri"/>
                <a:ea typeface="Calibri"/>
                <a:cs typeface="Calibri"/>
                <a:sym typeface="Calibri"/>
              </a:rPr>
              <a:t>Model</a:t>
            </a:r>
            <a:r>
              <a:rPr b="1" lang="en-GB" sz="1700">
                <a:solidFill>
                  <a:schemeClr val="dk1"/>
                </a:solidFill>
                <a:latin typeface="Calibri"/>
                <a:ea typeface="Calibri"/>
                <a:cs typeface="Calibri"/>
                <a:sym typeface="Calibri"/>
              </a:rPr>
              <a:t> </a:t>
            </a:r>
            <a:r>
              <a:rPr lang="en-GB" sz="4600">
                <a:solidFill>
                  <a:srgbClr val="3F3F3F"/>
                </a:solidFill>
                <a:latin typeface="Calibri"/>
                <a:ea typeface="Calibri"/>
                <a:cs typeface="Calibri"/>
                <a:sym typeface="Calibri"/>
              </a:rPr>
              <a:t>Architecture</a:t>
            </a:r>
            <a:endParaRPr sz="2000">
              <a:solidFill>
                <a:srgbClr val="3F3F3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8"/>
          <p:cNvPicPr preferRelativeResize="0"/>
          <p:nvPr/>
        </p:nvPicPr>
        <p:blipFill>
          <a:blip r:embed="rId3">
            <a:alphaModFix/>
          </a:blip>
          <a:stretch>
            <a:fillRect/>
          </a:stretch>
        </p:blipFill>
        <p:spPr>
          <a:xfrm>
            <a:off x="6561300" y="460950"/>
            <a:ext cx="3429000" cy="4305300"/>
          </a:xfrm>
          <a:prstGeom prst="rect">
            <a:avLst/>
          </a:prstGeom>
          <a:noFill/>
          <a:ln>
            <a:noFill/>
          </a:ln>
        </p:spPr>
      </p:pic>
      <p:pic>
        <p:nvPicPr>
          <p:cNvPr id="149" name="Google Shape;149;p18"/>
          <p:cNvPicPr preferRelativeResize="0"/>
          <p:nvPr/>
        </p:nvPicPr>
        <p:blipFill>
          <a:blip r:embed="rId4">
            <a:alphaModFix/>
          </a:blip>
          <a:stretch>
            <a:fillRect/>
          </a:stretch>
        </p:blipFill>
        <p:spPr>
          <a:xfrm>
            <a:off x="1734713" y="641011"/>
            <a:ext cx="3582075" cy="3945190"/>
          </a:xfrm>
          <a:prstGeom prst="rect">
            <a:avLst/>
          </a:prstGeom>
          <a:noFill/>
          <a:ln>
            <a:noFill/>
          </a:ln>
        </p:spPr>
      </p:pic>
      <p:pic>
        <p:nvPicPr>
          <p:cNvPr id="150" name="Google Shape;150;p18"/>
          <p:cNvPicPr preferRelativeResize="0"/>
          <p:nvPr/>
        </p:nvPicPr>
        <p:blipFill>
          <a:blip r:embed="rId5">
            <a:alphaModFix/>
          </a:blip>
          <a:stretch>
            <a:fillRect/>
          </a:stretch>
        </p:blipFill>
        <p:spPr>
          <a:xfrm>
            <a:off x="2483125" y="4999125"/>
            <a:ext cx="7048500" cy="1038225"/>
          </a:xfrm>
          <a:prstGeom prst="rect">
            <a:avLst/>
          </a:prstGeom>
          <a:noFill/>
          <a:ln>
            <a:noFill/>
          </a:ln>
        </p:spPr>
      </p:pic>
      <p:sp>
        <p:nvSpPr>
          <p:cNvPr id="151" name="Google Shape;151;p18"/>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58" name="Google Shape;158;p19"/>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GB" sz="4600"/>
              <a:t>GPT-2 (small)</a:t>
            </a:r>
            <a:endParaRPr sz="4600"/>
          </a:p>
        </p:txBody>
      </p:sp>
      <p:sp>
        <p:nvSpPr>
          <p:cNvPr id="159" name="Google Shape;159;p19"/>
          <p:cNvSpPr txBox="1"/>
          <p:nvPr>
            <p:ph idx="1" type="body"/>
          </p:nvPr>
        </p:nvSpPr>
        <p:spPr>
          <a:xfrm>
            <a:off x="1097275" y="2355925"/>
            <a:ext cx="7206300" cy="1780800"/>
          </a:xfrm>
          <a:prstGeom prst="rect">
            <a:avLst/>
          </a:prstGeom>
          <a:ln cap="flat" cmpd="sng" w="28575">
            <a:solidFill>
              <a:schemeClr val="accent1"/>
            </a:solidFill>
            <a:prstDash val="solid"/>
            <a:round/>
            <a:headEnd len="sm" w="sm" type="none"/>
            <a:tailEnd len="sm" w="sm" type="none"/>
          </a:ln>
        </p:spPr>
        <p:txBody>
          <a:bodyPr anchorCtr="0" anchor="t" bIns="45700" lIns="0" spcFirstLastPara="1" rIns="0" wrap="square" tIns="45700">
            <a:normAutofit/>
          </a:bodyPr>
          <a:lstStyle/>
          <a:p>
            <a:pPr indent="-381000" lvl="0" marL="457200" rtl="0" algn="l">
              <a:lnSpc>
                <a:spcPct val="115000"/>
              </a:lnSpc>
              <a:spcBef>
                <a:spcPts val="1200"/>
              </a:spcBef>
              <a:spcAft>
                <a:spcPts val="0"/>
              </a:spcAft>
              <a:buClr>
                <a:schemeClr val="dk1"/>
              </a:buClr>
              <a:buSzPts val="2400"/>
              <a:buFont typeface="Arial"/>
              <a:buChar char="●"/>
            </a:pPr>
            <a:r>
              <a:rPr b="1" lang="en-GB" sz="2400">
                <a:solidFill>
                  <a:schemeClr val="dk1"/>
                </a:solidFill>
              </a:rPr>
              <a:t>Vocabulary Size:</a:t>
            </a:r>
            <a:r>
              <a:rPr lang="en-GB" sz="2400">
                <a:solidFill>
                  <a:schemeClr val="dk1"/>
                </a:solidFill>
              </a:rPr>
              <a:t> 50,257 tokens</a:t>
            </a:r>
            <a:endParaRPr sz="2400">
              <a:solidFill>
                <a:schemeClr val="dk1"/>
              </a:solidFill>
            </a:endParaRPr>
          </a:p>
          <a:p>
            <a:pPr indent="-381000" lvl="0" marL="457200" rtl="0" algn="l">
              <a:lnSpc>
                <a:spcPct val="115000"/>
              </a:lnSpc>
              <a:spcBef>
                <a:spcPts val="0"/>
              </a:spcBef>
              <a:spcAft>
                <a:spcPts val="0"/>
              </a:spcAft>
              <a:buClr>
                <a:schemeClr val="dk1"/>
              </a:buClr>
              <a:buSzPts val="2400"/>
              <a:buFont typeface="Arial"/>
              <a:buChar char="●"/>
            </a:pPr>
            <a:r>
              <a:rPr b="1" lang="en-GB" sz="2400">
                <a:solidFill>
                  <a:schemeClr val="dk1"/>
                </a:solidFill>
              </a:rPr>
              <a:t>Structure:</a:t>
            </a:r>
            <a:r>
              <a:rPr lang="en-GB" sz="2400">
                <a:solidFill>
                  <a:schemeClr val="dk1"/>
                </a:solidFill>
              </a:rPr>
              <a:t> 12 Decoder Blocks, Multi-Head Attention</a:t>
            </a:r>
            <a:endParaRPr sz="2400">
              <a:solidFill>
                <a:schemeClr val="dk1"/>
              </a:solidFill>
            </a:endParaRPr>
          </a:p>
          <a:p>
            <a:pPr indent="-381000" lvl="0" marL="457200" rtl="0" algn="l">
              <a:lnSpc>
                <a:spcPct val="115000"/>
              </a:lnSpc>
              <a:spcBef>
                <a:spcPts val="0"/>
              </a:spcBef>
              <a:spcAft>
                <a:spcPts val="0"/>
              </a:spcAft>
              <a:buClr>
                <a:schemeClr val="dk1"/>
              </a:buClr>
              <a:buSzPts val="2400"/>
              <a:buFont typeface="Arial"/>
              <a:buChar char="●"/>
            </a:pPr>
            <a:r>
              <a:rPr b="1" lang="en-GB" sz="2400">
                <a:solidFill>
                  <a:schemeClr val="dk1"/>
                </a:solidFill>
              </a:rPr>
              <a:t>Publication Date:</a:t>
            </a:r>
            <a:r>
              <a:rPr lang="en-GB" sz="2400">
                <a:solidFill>
                  <a:schemeClr val="dk1"/>
                </a:solidFill>
              </a:rPr>
              <a:t> 2019</a:t>
            </a:r>
            <a:endParaRPr sz="2400">
              <a:solidFill>
                <a:schemeClr val="dk1"/>
              </a:solidFill>
            </a:endParaRPr>
          </a:p>
          <a:p>
            <a:pPr indent="-381000" lvl="0" marL="457200" rtl="0" algn="l">
              <a:lnSpc>
                <a:spcPct val="115000"/>
              </a:lnSpc>
              <a:spcBef>
                <a:spcPts val="0"/>
              </a:spcBef>
              <a:spcAft>
                <a:spcPts val="0"/>
              </a:spcAft>
              <a:buClr>
                <a:schemeClr val="dk1"/>
              </a:buClr>
              <a:buSzPts val="2400"/>
              <a:buFont typeface="Arial"/>
              <a:buChar char="●"/>
            </a:pPr>
            <a:r>
              <a:rPr b="1" lang="en-GB" sz="2400">
                <a:solidFill>
                  <a:schemeClr val="dk1"/>
                </a:solidFill>
              </a:rPr>
              <a:t>Training Data:</a:t>
            </a:r>
            <a:r>
              <a:rPr lang="en-GB" sz="2400">
                <a:solidFill>
                  <a:schemeClr val="dk1"/>
                </a:solidFill>
              </a:rPr>
              <a:t> Diverse Internet Text (WebText)</a:t>
            </a:r>
            <a:endParaRPr b="1" sz="1700">
              <a:solidFill>
                <a:schemeClr val="dk1"/>
              </a:solidFill>
            </a:endParaRPr>
          </a:p>
        </p:txBody>
      </p:sp>
      <p:pic>
        <p:nvPicPr>
          <p:cNvPr id="160" name="Google Shape;160;p19"/>
          <p:cNvPicPr preferRelativeResize="0"/>
          <p:nvPr/>
        </p:nvPicPr>
        <p:blipFill rotWithShape="1">
          <a:blip r:embed="rId3">
            <a:alphaModFix/>
          </a:blip>
          <a:srcRect b="38032" l="1506" r="0" t="10792"/>
          <a:stretch/>
        </p:blipFill>
        <p:spPr>
          <a:xfrm>
            <a:off x="1097275" y="4599762"/>
            <a:ext cx="4099551" cy="1198125"/>
          </a:xfrm>
          <a:prstGeom prst="rect">
            <a:avLst/>
          </a:prstGeom>
          <a:noFill/>
          <a:ln cap="flat" cmpd="sng" w="28575">
            <a:solidFill>
              <a:srgbClr val="02D045"/>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167" name="Google Shape;167;p20"/>
          <p:cNvPicPr preferRelativeResize="0"/>
          <p:nvPr>
            <p:ph idx="2" type="pic"/>
          </p:nvPr>
        </p:nvPicPr>
        <p:blipFill rotWithShape="1">
          <a:blip r:embed="rId3">
            <a:alphaModFix/>
          </a:blip>
          <a:srcRect b="0" l="99" r="99" t="0"/>
          <a:stretch/>
        </p:blipFill>
        <p:spPr>
          <a:xfrm>
            <a:off x="-10" y="706150"/>
            <a:ext cx="12192000" cy="4915199"/>
          </a:xfrm>
          <a:prstGeom prst="rect">
            <a:avLst/>
          </a:prstGeom>
          <a:noFill/>
          <a:ln>
            <a:noFill/>
          </a:ln>
        </p:spPr>
      </p:pic>
      <p:sp>
        <p:nvSpPr>
          <p:cNvPr id="168" name="Google Shape;168;p20"/>
          <p:cNvSpPr txBox="1"/>
          <p:nvPr/>
        </p:nvSpPr>
        <p:spPr>
          <a:xfrm>
            <a:off x="4603725" y="5474150"/>
            <a:ext cx="3810000" cy="7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3F3F3F"/>
                </a:solidFill>
                <a:latin typeface="Calibri"/>
                <a:ea typeface="Calibri"/>
                <a:cs typeface="Calibri"/>
                <a:sym typeface="Calibri"/>
              </a:rPr>
              <a:t>GPT-2 Decoder Block</a:t>
            </a:r>
            <a:endParaRPr sz="2200">
              <a:solidFill>
                <a:srgbClr val="3F3F3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 name="Shape 173"/>
        <p:cNvGrpSpPr/>
        <p:nvPr/>
      </p:nvGrpSpPr>
      <p:grpSpPr>
        <a:xfrm>
          <a:off x="0" y="0"/>
          <a:ext cx="0" cy="0"/>
          <a:chOff x="0" y="0"/>
          <a:chExt cx="0" cy="0"/>
        </a:xfrm>
      </p:grpSpPr>
      <p:pic>
        <p:nvPicPr>
          <p:cNvPr id="174" name="Google Shape;174;p21"/>
          <p:cNvPicPr preferRelativeResize="0"/>
          <p:nvPr/>
        </p:nvPicPr>
        <p:blipFill>
          <a:blip r:embed="rId3">
            <a:alphaModFix/>
          </a:blip>
          <a:stretch>
            <a:fillRect/>
          </a:stretch>
        </p:blipFill>
        <p:spPr>
          <a:xfrm>
            <a:off x="1057238" y="849550"/>
            <a:ext cx="10077524" cy="4632125"/>
          </a:xfrm>
          <a:prstGeom prst="rect">
            <a:avLst/>
          </a:prstGeom>
          <a:noFill/>
          <a:ln>
            <a:noFill/>
          </a:ln>
        </p:spPr>
      </p:pic>
      <p:sp>
        <p:nvSpPr>
          <p:cNvPr id="175" name="Google Shape;175;p21"/>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